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0080625" cy="567055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6000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60000" y="2960280"/>
            <a:ext cx="936000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60000" y="296028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5920" y="296028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24760" y="108000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89160" y="108000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60000" y="296028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24760" y="296028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89160" y="296028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360000" y="1080000"/>
            <a:ext cx="9360000" cy="36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highlight>
                <a:srgbClr val="FFFFFF"/>
              </a:highlight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6000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60000" y="180000"/>
            <a:ext cx="9360000" cy="221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highlight>
                <a:srgbClr val="FFFFFF"/>
              </a:highlight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360000" y="296028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60000" y="1080000"/>
            <a:ext cx="9360000" cy="36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highlight>
                <a:srgbClr val="FFFFFF"/>
              </a:highlight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5920" y="296028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60000" y="2960280"/>
            <a:ext cx="936000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6000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60000" y="2960280"/>
            <a:ext cx="936000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360000" y="296028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5920" y="296028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24760" y="108000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89160" y="108000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60000" y="296028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24760" y="296028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89160" y="296028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360000" y="1080000"/>
            <a:ext cx="9360000" cy="36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highlight>
                <a:srgbClr val="FFFFFF"/>
              </a:highlight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6000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6000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360000" y="180000"/>
            <a:ext cx="9360000" cy="221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highlight>
                <a:srgbClr val="FFFFFF"/>
              </a:highlight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60000" y="296028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5920" y="296028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360000" y="2960280"/>
            <a:ext cx="936000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6000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60000" y="2960280"/>
            <a:ext cx="936000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360000" y="296028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155920" y="296028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24760" y="108000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689160" y="108000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360000" y="296028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524760" y="296028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689160" y="2960280"/>
            <a:ext cx="301356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60000" y="180000"/>
            <a:ext cx="9360000" cy="221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highlight>
                <a:srgbClr val="FFFFFF"/>
              </a:highlight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60000" y="296028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5920" y="296028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60000" y="2960280"/>
            <a:ext cx="9360000" cy="171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4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 flipH="1" flipV="1">
            <a:off x="0" y="4500000"/>
            <a:ext cx="10080000" cy="117000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DD41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60000" y="2880000"/>
            <a:ext cx="9360000" cy="1620000"/>
          </a:xfrm>
          <a:prstGeom prst="rect">
            <a:avLst/>
          </a:prstGeom>
        </p:spPr>
        <p:txBody>
          <a:bodyPr lIns="0" tIns="0" rIns="0" bIns="0">
            <a:normAutofit fontScale="69000"/>
          </a:bodyPr>
          <a:lstStyle/>
          <a:p>
            <a:pPr marL="432000" indent="-324000"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9BDD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85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solidFill>
                  <a:srgbClr val="009BDD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635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9BDD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422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9BDD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1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9BDD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1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9BDD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1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9BDD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10076760" cy="72000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Rectangle 39"/>
          <p:cNvSpPr/>
          <p:nvPr/>
        </p:nvSpPr>
        <p:spPr>
          <a:xfrm>
            <a:off x="3240" y="5040000"/>
            <a:ext cx="10076760" cy="63144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6000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9BDD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85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solidFill>
                  <a:srgbClr val="009BDD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635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9BDD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422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9BDD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1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9BDD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1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9BDD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1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9BDD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0" y="0"/>
            <a:ext cx="10076760" cy="72000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Rectangle 79"/>
          <p:cNvSpPr/>
          <p:nvPr/>
        </p:nvSpPr>
        <p:spPr>
          <a:xfrm>
            <a:off x="3240" y="5040000"/>
            <a:ext cx="10076760" cy="63144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6000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9BDD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85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solidFill>
                  <a:srgbClr val="009BDD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635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9BDD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422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9BDD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1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9BDD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1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9BDD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1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9BDD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1296000" y="1593000"/>
            <a:ext cx="7704000" cy="113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000" b="0" strike="noStrike" spc="-1">
                <a:solidFill>
                  <a:srgbClr val="DD4100"/>
                </a:solidFill>
                <a:latin typeface="Arial"/>
              </a:rPr>
              <a:t>Bezdrôtové žiarenie </a:t>
            </a:r>
            <a:br/>
            <a:r>
              <a:rPr lang="en-GB" sz="4000" b="0" strike="noStrike" spc="-1">
                <a:solidFill>
                  <a:srgbClr val="DD4100"/>
                </a:solidFill>
                <a:latin typeface="Arial"/>
              </a:rPr>
              <a:t>nie je bezpečné ani zdravé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60000" y="2880000"/>
            <a:ext cx="9360000" cy="16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600" b="0" strike="noStrike" spc="-1">
                <a:highlight>
                  <a:srgbClr val="FFFFFF"/>
                </a:highlight>
                <a:latin typeface="Arial"/>
              </a:rPr>
              <a:t>Petra Bertová Polovková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Zostaň pripojený, ale chránený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60000" y="1296000"/>
            <a:ext cx="91440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spcAft>
                <a:spcPts val="1236"/>
              </a:spcAft>
            </a:pPr>
            <a:r>
              <a:rPr lang="en-GB" sz="2800" b="0" strike="noStrike" spc="-1" dirty="0">
                <a:latin typeface="Arial"/>
              </a:rPr>
              <a:t>Preto </a:t>
            </a:r>
            <a:r>
              <a:rPr lang="en-GB" sz="2800" b="0" strike="noStrike" spc="-1" dirty="0" err="1">
                <a:latin typeface="Arial"/>
              </a:rPr>
              <a:t>žiadame</a:t>
            </a:r>
            <a:r>
              <a:rPr lang="en-GB" sz="2800" b="0" strike="noStrike" spc="-1" dirty="0">
                <a:latin typeface="Arial"/>
              </a:rPr>
              <a:t> EÚ </a:t>
            </a:r>
            <a:r>
              <a:rPr lang="en-GB" sz="2800" b="0" strike="noStrike" spc="-1" dirty="0" err="1">
                <a:latin typeface="Arial"/>
              </a:rPr>
              <a:t>regulácie</a:t>
            </a:r>
            <a:r>
              <a:rPr lang="en-GB" sz="2800" b="0" strike="noStrike" spc="-1" dirty="0">
                <a:latin typeface="Arial"/>
              </a:rPr>
              <a:t> </a:t>
            </a:r>
          </a:p>
          <a:p>
            <a:pPr algn="ctr">
              <a:spcAft>
                <a:spcPts val="1236"/>
              </a:spcAft>
            </a:pPr>
            <a:r>
              <a:rPr lang="en-GB" sz="2800" b="0" strike="noStrike" spc="-1" dirty="0" err="1">
                <a:latin typeface="Arial"/>
              </a:rPr>
              <a:t>na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ochranu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všetkých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foriem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života</a:t>
            </a:r>
            <a:r>
              <a:rPr lang="en-GB" sz="2800" b="0" strike="noStrike" spc="-1" dirty="0">
                <a:latin typeface="Arial"/>
              </a:rPr>
              <a:t> </a:t>
            </a:r>
          </a:p>
          <a:p>
            <a:pPr algn="ctr">
              <a:spcAft>
                <a:spcPts val="1236"/>
              </a:spcAft>
            </a:pPr>
            <a:r>
              <a:rPr lang="en-GB" sz="2800" b="0" strike="noStrike" spc="-1" dirty="0" err="1">
                <a:latin typeface="Arial"/>
              </a:rPr>
              <a:t>pred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rádiovými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frekvenciami</a:t>
            </a:r>
            <a:endParaRPr lang="en-GB" sz="2800" b="0" strike="noStrike" spc="-1" dirty="0">
              <a:latin typeface="Arial"/>
            </a:endParaRPr>
          </a:p>
          <a:p>
            <a:pPr algn="ctr">
              <a:spcAft>
                <a:spcPts val="1236"/>
              </a:spcAft>
            </a:pPr>
            <a:endParaRPr lang="en-GB" sz="2800" b="0" strike="noStrike" spc="-1" dirty="0">
              <a:latin typeface="Arial"/>
            </a:endParaRPr>
          </a:p>
          <a:p>
            <a:pPr algn="ctr">
              <a:spcAft>
                <a:spcPts val="1236"/>
              </a:spcAft>
            </a:pPr>
            <a:r>
              <a:rPr lang="en-GB" sz="2800" b="0" strike="noStrike" spc="-1" dirty="0" err="1">
                <a:latin typeface="Arial"/>
              </a:rPr>
              <a:t>Konkrétnych</a:t>
            </a:r>
            <a:r>
              <a:rPr lang="en-GB" sz="2800" b="0" strike="noStrike" spc="-1" dirty="0">
                <a:latin typeface="Arial"/>
              </a:rPr>
              <a:t> 10 </a:t>
            </a:r>
            <a:r>
              <a:rPr lang="en-GB" sz="2800" b="0" strike="noStrike" spc="-1" dirty="0" err="1">
                <a:latin typeface="Arial"/>
              </a:rPr>
              <a:t>požiadaviek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nájdete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na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sk-SK" sz="2800" spc="-1" dirty="0"/>
              <a:t>www.S</a:t>
            </a:r>
            <a:r>
              <a:rPr lang="en-GB" sz="2800" spc="-1" dirty="0" err="1"/>
              <a:t>ign</a:t>
            </a:r>
            <a:r>
              <a:rPr lang="sk-SK" sz="2800" spc="-1" dirty="0"/>
              <a:t>S</a:t>
            </a:r>
            <a:r>
              <a:rPr lang="en-GB" sz="2800" spc="-1" dirty="0"/>
              <a:t>top5</a:t>
            </a:r>
            <a:r>
              <a:rPr lang="sk-SK" sz="2800" spc="-1" dirty="0"/>
              <a:t>G</a:t>
            </a:r>
            <a:r>
              <a:rPr lang="en-GB" sz="2800" spc="-1" dirty="0"/>
              <a:t>.</a:t>
            </a:r>
            <a:r>
              <a:rPr lang="en-GB" sz="2800" spc="-1" dirty="0" err="1"/>
              <a:t>eu</a:t>
            </a:r>
            <a:r>
              <a:rPr lang="en-GB" sz="2800" spc="-1" dirty="0"/>
              <a:t>/</a:t>
            </a:r>
            <a:r>
              <a:rPr lang="en-GB" sz="2800" spc="-1" dirty="0" err="1"/>
              <a:t>sk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Stop (((5G)))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55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2. časť -  znečisťovanie životného prostredia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spc="-1" dirty="0">
                <a:solidFill>
                  <a:srgbClr val="FFFFFF"/>
                </a:solidFill>
              </a:rPr>
              <a:t>www.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 err="1">
                <a:solidFill>
                  <a:srgbClr val="FFFFFF"/>
                </a:solidFill>
              </a:rPr>
              <a:t>ign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>
                <a:solidFill>
                  <a:srgbClr val="FFFFFF"/>
                </a:solidFill>
              </a:rPr>
              <a:t>top5</a:t>
            </a:r>
            <a:r>
              <a:rPr lang="sk-SK" sz="3300" spc="-1" dirty="0">
                <a:solidFill>
                  <a:srgbClr val="FFFFFF"/>
                </a:solidFill>
              </a:rPr>
              <a:t>G</a:t>
            </a:r>
            <a:r>
              <a:rPr lang="en-GB" sz="3300" spc="-1" dirty="0">
                <a:solidFill>
                  <a:srgbClr val="FFFFFF"/>
                </a:solidFill>
              </a:rPr>
              <a:t>.</a:t>
            </a:r>
            <a:r>
              <a:rPr lang="en-GB" sz="3300" spc="-1" dirty="0" err="1">
                <a:solidFill>
                  <a:srgbClr val="FFFFFF"/>
                </a:solidFill>
              </a:rPr>
              <a:t>eu</a:t>
            </a:r>
            <a:r>
              <a:rPr lang="en-GB" sz="3300" spc="-1" dirty="0">
                <a:solidFill>
                  <a:srgbClr val="FFFFFF"/>
                </a:solidFill>
              </a:rPr>
              <a:t>/</a:t>
            </a:r>
            <a:r>
              <a:rPr lang="en-GB" sz="3300" spc="-1" dirty="0" err="1">
                <a:solidFill>
                  <a:srgbClr val="FFFFFF"/>
                </a:solidFill>
              </a:rPr>
              <a:t>sk</a:t>
            </a:r>
            <a:endParaRPr lang="en-GB" sz="3300" spc="-1" dirty="0">
              <a:solidFill>
                <a:srgbClr val="FFFFFF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32000" y="1080000"/>
            <a:ext cx="9288000" cy="38286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GB" sz="2800" b="0" strike="noStrike" spc="-1">
                <a:latin typeface="Arial"/>
              </a:rPr>
              <a:t>5G je „energetický žrút“. </a:t>
            </a:r>
          </a:p>
          <a:p>
            <a:endParaRPr lang="en-GB" sz="2800" b="0" strike="noStrike" spc="-1">
              <a:latin typeface="Arial"/>
            </a:endParaRPr>
          </a:p>
          <a:p>
            <a:r>
              <a:rPr lang="en-GB" sz="2800" b="0" strike="noStrike" spc="-1">
                <a:latin typeface="Arial"/>
              </a:rPr>
              <a:t>Spotreba energie bezdrôtových zariadení porastie do roku 2030 o 160%</a:t>
            </a:r>
          </a:p>
          <a:p>
            <a:endParaRPr lang="en-GB" sz="2800" b="0" strike="noStrike" spc="-1">
              <a:latin typeface="Arial"/>
            </a:endParaRPr>
          </a:p>
          <a:p>
            <a:r>
              <a:rPr lang="en-GB" sz="2800" b="0" strike="noStrike" spc="-1">
                <a:latin typeface="Arial"/>
              </a:rPr>
              <a:t>5G zvýši globálne emisie CO2 o približne 250 megaton.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158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2. časť -  znečisťovanie životného prostredia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spc="-1" dirty="0">
                <a:solidFill>
                  <a:srgbClr val="FFFFFF"/>
                </a:solidFill>
              </a:rPr>
              <a:t>www.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 err="1">
                <a:solidFill>
                  <a:srgbClr val="FFFFFF"/>
                </a:solidFill>
              </a:rPr>
              <a:t>ign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>
                <a:solidFill>
                  <a:srgbClr val="FFFFFF"/>
                </a:solidFill>
              </a:rPr>
              <a:t>top5</a:t>
            </a:r>
            <a:r>
              <a:rPr lang="sk-SK" sz="3300" spc="-1" dirty="0">
                <a:solidFill>
                  <a:srgbClr val="FFFFFF"/>
                </a:solidFill>
              </a:rPr>
              <a:t>G</a:t>
            </a:r>
            <a:r>
              <a:rPr lang="en-GB" sz="3300" spc="-1" dirty="0">
                <a:solidFill>
                  <a:srgbClr val="FFFFFF"/>
                </a:solidFill>
              </a:rPr>
              <a:t>.</a:t>
            </a:r>
            <a:r>
              <a:rPr lang="en-GB" sz="3300" spc="-1" dirty="0" err="1">
                <a:solidFill>
                  <a:srgbClr val="FFFFFF"/>
                </a:solidFill>
              </a:rPr>
              <a:t>eu</a:t>
            </a:r>
            <a:r>
              <a:rPr lang="en-GB" sz="3300" spc="-1" dirty="0">
                <a:solidFill>
                  <a:srgbClr val="FFFFFF"/>
                </a:solidFill>
              </a:rPr>
              <a:t>/</a:t>
            </a:r>
            <a:r>
              <a:rPr lang="en-GB" sz="3300" spc="-1" dirty="0" err="1">
                <a:solidFill>
                  <a:srgbClr val="FFFFFF"/>
                </a:solidFill>
              </a:rPr>
              <a:t>sk</a:t>
            </a:r>
            <a:endParaRPr lang="en-GB" sz="3300" spc="-1" dirty="0">
              <a:solidFill>
                <a:srgbClr val="FFFFFF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32000" y="911880"/>
            <a:ext cx="9360000" cy="412812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spcAft>
                <a:spcPts val="1200"/>
              </a:spcAft>
            </a:pPr>
            <a:r>
              <a:rPr lang="en-GB" b="0" strike="noStrike" spc="-1" dirty="0" err="1">
                <a:latin typeface="Arial"/>
              </a:rPr>
              <a:t>Čo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obrovské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plytvanie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surovinami</a:t>
            </a:r>
            <a:r>
              <a:rPr lang="en-GB" b="0" strike="noStrike" spc="-1" dirty="0">
                <a:latin typeface="Arial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GB" b="0" strike="noStrike" spc="-1" dirty="0" err="1">
                <a:latin typeface="Arial"/>
              </a:rPr>
              <a:t>Každý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smartfón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obsahuje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viac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ako</a:t>
            </a:r>
            <a:r>
              <a:rPr lang="en-GB" b="0" strike="noStrike" spc="-1" dirty="0">
                <a:latin typeface="Arial"/>
              </a:rPr>
              <a:t> 1000 </a:t>
            </a:r>
            <a:r>
              <a:rPr lang="en-GB" b="0" strike="noStrike" spc="-1" dirty="0" err="1">
                <a:latin typeface="Arial"/>
              </a:rPr>
              <a:t>látok</a:t>
            </a:r>
            <a:r>
              <a:rPr lang="en-GB" b="0" strike="noStrike" spc="-1" dirty="0">
                <a:latin typeface="Arial"/>
              </a:rPr>
              <a:t>, </a:t>
            </a:r>
            <a:r>
              <a:rPr lang="en-GB" b="0" strike="noStrike" spc="-1" dirty="0" err="1">
                <a:latin typeface="Arial"/>
              </a:rPr>
              <a:t>ktoré</a:t>
            </a:r>
            <a:r>
              <a:rPr lang="en-GB" b="0" strike="noStrike" spc="-1" dirty="0">
                <a:latin typeface="Arial"/>
              </a:rPr>
              <a:t> je </a:t>
            </a:r>
            <a:r>
              <a:rPr lang="en-GB" b="0" strike="noStrike" spc="-1" dirty="0" err="1">
                <a:latin typeface="Arial"/>
              </a:rPr>
              <a:t>potrebné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vyťažiť</a:t>
            </a:r>
            <a:r>
              <a:rPr lang="en-GB" b="0" strike="noStrike" spc="-1" dirty="0">
                <a:latin typeface="Arial"/>
              </a:rPr>
              <a:t>. A </a:t>
            </a:r>
            <a:r>
              <a:rPr lang="en-GB" b="0" strike="noStrike" spc="-1" dirty="0" err="1">
                <a:latin typeface="Arial"/>
              </a:rPr>
              <a:t>máme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tu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miliardy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bezdrôtových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zariadení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pripojených</a:t>
            </a:r>
            <a:r>
              <a:rPr lang="en-GB" b="0" strike="noStrike" spc="-1" dirty="0">
                <a:latin typeface="Arial"/>
              </a:rPr>
              <a:t> k 5G</a:t>
            </a:r>
            <a:br>
              <a:rPr dirty="0"/>
            </a:br>
            <a:r>
              <a:rPr lang="en-GB" b="0" strike="noStrike" spc="-1" dirty="0">
                <a:latin typeface="Arial"/>
              </a:rPr>
              <a:t>                </a:t>
            </a:r>
            <a:r>
              <a:rPr lang="sk-SK" b="0" strike="noStrike" spc="-1" dirty="0">
                <a:latin typeface="Arial"/>
              </a:rPr>
              <a:t>        </a:t>
            </a:r>
            <a:r>
              <a:rPr lang="en-GB" b="0" strike="noStrike" spc="-1" dirty="0">
                <a:latin typeface="Arial"/>
              </a:rPr>
              <a:t> - </a:t>
            </a:r>
            <a:r>
              <a:rPr lang="en-GB" b="0" strike="noStrike" spc="-1" dirty="0" err="1">
                <a:latin typeface="Arial"/>
              </a:rPr>
              <a:t>ako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sú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domáce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spotrebiče</a:t>
            </a:r>
            <a:r>
              <a:rPr lang="en-GB" b="0" strike="noStrike" spc="-1" dirty="0">
                <a:latin typeface="Arial"/>
              </a:rPr>
              <a:t>, </a:t>
            </a:r>
            <a:r>
              <a:rPr lang="en-GB" b="0" strike="noStrike" spc="-1" dirty="0" err="1">
                <a:latin typeface="Arial"/>
              </a:rPr>
              <a:t>hodinky</a:t>
            </a:r>
            <a:r>
              <a:rPr lang="en-GB" b="0" strike="noStrike" spc="-1" dirty="0">
                <a:latin typeface="Arial"/>
              </a:rPr>
              <a:t>, </a:t>
            </a:r>
            <a:r>
              <a:rPr lang="en-GB" b="0" strike="noStrike" spc="-1" dirty="0" err="1">
                <a:latin typeface="Arial"/>
              </a:rPr>
              <a:t>oblečenie</a:t>
            </a:r>
            <a:r>
              <a:rPr lang="en-GB" b="0" strike="noStrike" spc="-1" dirty="0">
                <a:latin typeface="Arial"/>
              </a:rPr>
              <a:t>, </a:t>
            </a:r>
            <a:r>
              <a:rPr lang="en-GB" b="0" strike="noStrike" spc="-1" dirty="0" err="1">
                <a:latin typeface="Arial"/>
              </a:rPr>
              <a:t>plienky</a:t>
            </a:r>
            <a:r>
              <a:rPr lang="en-GB" b="0" strike="noStrike" spc="-1" dirty="0">
                <a:latin typeface="Arial"/>
              </a:rPr>
              <a:t>, </a:t>
            </a:r>
            <a:r>
              <a:rPr lang="en-GB" b="0" strike="noStrike" spc="-1" dirty="0" err="1">
                <a:latin typeface="Arial"/>
              </a:rPr>
              <a:t>rolety</a:t>
            </a:r>
            <a:r>
              <a:rPr lang="en-GB" b="0" strike="noStrike" spc="-1" dirty="0">
                <a:latin typeface="Arial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b="0" strike="noStrike" spc="-1" dirty="0">
                <a:latin typeface="Arial"/>
              </a:rPr>
              <a:t>To </a:t>
            </a:r>
            <a:r>
              <a:rPr lang="en-GB" b="0" strike="noStrike" spc="-1" dirty="0" err="1">
                <a:latin typeface="Arial"/>
              </a:rPr>
              <a:t>všetko</a:t>
            </a:r>
            <a:r>
              <a:rPr lang="en-GB" b="0" strike="noStrike" spc="-1" dirty="0">
                <a:latin typeface="Arial"/>
              </a:rPr>
              <a:t> je </a:t>
            </a:r>
            <a:r>
              <a:rPr lang="en-GB" b="0" strike="noStrike" spc="-1" dirty="0" err="1">
                <a:latin typeface="Arial"/>
              </a:rPr>
              <a:t>ťažko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recyklovateľný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elektronický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odpad</a:t>
            </a:r>
            <a:r>
              <a:rPr lang="en-GB" b="0" strike="noStrike" spc="-1" dirty="0">
                <a:latin typeface="Arial"/>
              </a:rPr>
              <a:t>, </a:t>
            </a:r>
            <a:r>
              <a:rPr lang="en-GB" b="0" strike="noStrike" spc="-1" dirty="0" err="1">
                <a:latin typeface="Arial"/>
              </a:rPr>
              <a:t>pretože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prvky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sa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extrahujú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použitím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rôznych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kyselín</a:t>
            </a:r>
            <a:r>
              <a:rPr lang="en-GB" b="0" strike="noStrike" spc="-1" dirty="0">
                <a:latin typeface="Arial"/>
              </a:rPr>
              <a:t> a </a:t>
            </a:r>
            <a:r>
              <a:rPr lang="en-GB" b="0" strike="noStrike" spc="-1" dirty="0" err="1">
                <a:latin typeface="Arial"/>
              </a:rPr>
              <a:t>vzniká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množstvo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toxického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odpadu</a:t>
            </a:r>
            <a:r>
              <a:rPr lang="en-GB" b="0" strike="noStrike" spc="-1" dirty="0">
                <a:latin typeface="Arial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GB" b="0" strike="noStrike" spc="-1" dirty="0" err="1">
                <a:latin typeface="Arial"/>
              </a:rPr>
              <a:t>Nedá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sa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spoliehať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len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na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recykláciu</a:t>
            </a:r>
            <a:r>
              <a:rPr lang="en-GB" b="0" strike="noStrike" spc="-1" dirty="0">
                <a:latin typeface="Arial"/>
              </a:rPr>
              <a:t>, </a:t>
            </a:r>
            <a:br>
              <a:rPr dirty="0"/>
            </a:br>
            <a:r>
              <a:rPr lang="en-GB" b="0" strike="noStrike" spc="-1" dirty="0">
                <a:latin typeface="Arial"/>
              </a:rPr>
              <a:t>v </a:t>
            </a:r>
            <a:r>
              <a:rPr lang="en-GB" b="0" strike="noStrike" spc="-1" dirty="0" err="1">
                <a:latin typeface="Arial"/>
              </a:rPr>
              <a:t>súčasnosti</a:t>
            </a:r>
            <a:r>
              <a:rPr lang="en-GB" b="0" strike="noStrike" spc="-1" dirty="0">
                <a:latin typeface="Arial"/>
              </a:rPr>
              <a:t> je </a:t>
            </a:r>
            <a:r>
              <a:rPr lang="en-GB" b="0" strike="noStrike" spc="-1" dirty="0" err="1">
                <a:latin typeface="Arial"/>
              </a:rPr>
              <a:t>stále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efektívnejšie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ťažiť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nové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ako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recyklovať</a:t>
            </a:r>
            <a:r>
              <a:rPr lang="en-GB" b="0" strike="noStrike" spc="-1" dirty="0">
                <a:latin typeface="Arial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b="0" strike="noStrike" spc="-1" dirty="0" err="1">
                <a:latin typeface="Arial"/>
              </a:rPr>
              <a:t>Správa</a:t>
            </a:r>
            <a:r>
              <a:rPr lang="en-GB" b="0" strike="noStrike" spc="-1" dirty="0">
                <a:latin typeface="Arial"/>
              </a:rPr>
              <a:t> OECD z </a:t>
            </a:r>
            <a:r>
              <a:rPr lang="en-GB" b="0" strike="noStrike" spc="-1" dirty="0" err="1">
                <a:latin typeface="Arial"/>
              </a:rPr>
              <a:t>roku</a:t>
            </a:r>
            <a:r>
              <a:rPr lang="en-GB" b="0" strike="noStrike" spc="-1" dirty="0">
                <a:latin typeface="Arial"/>
              </a:rPr>
              <a:t> 2018 </a:t>
            </a:r>
            <a:r>
              <a:rPr lang="en-GB" b="0" strike="noStrike" spc="-1" dirty="0" err="1">
                <a:latin typeface="Arial"/>
              </a:rPr>
              <a:t>predpokladá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zdvojnásobenie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vyťažených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prvkov</a:t>
            </a:r>
            <a:r>
              <a:rPr lang="en-GB" b="0" strike="noStrike" spc="-1" dirty="0">
                <a:latin typeface="Arial"/>
              </a:rPr>
              <a:t> do </a:t>
            </a:r>
            <a:r>
              <a:rPr lang="en-GB" b="0" strike="noStrike" spc="-1" dirty="0" err="1">
                <a:latin typeface="Arial"/>
              </a:rPr>
              <a:t>roku</a:t>
            </a:r>
            <a:r>
              <a:rPr lang="en-GB" b="0" strike="noStrike" spc="-1" dirty="0">
                <a:latin typeface="Arial"/>
              </a:rPr>
              <a:t> 2060, </a:t>
            </a:r>
            <a:r>
              <a:rPr lang="en-GB" b="0" strike="noStrike" spc="-1" dirty="0" err="1">
                <a:latin typeface="Arial"/>
              </a:rPr>
              <a:t>pričom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ťažba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už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dnes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znečisťuje</a:t>
            </a:r>
            <a:r>
              <a:rPr lang="en-GB" b="0" strike="noStrike" spc="-1" dirty="0">
                <a:latin typeface="Arial"/>
              </a:rPr>
              <a:t> a </a:t>
            </a:r>
            <a:r>
              <a:rPr lang="en-GB" b="0" strike="noStrike" spc="-1" dirty="0" err="1">
                <a:latin typeface="Arial"/>
              </a:rPr>
              <a:t>vyčerpáva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vody</a:t>
            </a:r>
            <a:r>
              <a:rPr lang="en-GB" b="0" strike="noStrike" spc="-1" dirty="0">
                <a:latin typeface="Arial"/>
              </a:rPr>
              <a:t>, </a:t>
            </a:r>
            <a:r>
              <a:rPr lang="en-GB" b="0" strike="noStrike" spc="-1" dirty="0" err="1">
                <a:latin typeface="Arial"/>
              </a:rPr>
              <a:t>ničí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prírodu</a:t>
            </a:r>
            <a:r>
              <a:rPr lang="en-GB" b="0" strike="noStrike" spc="-1" dirty="0">
                <a:latin typeface="Arial"/>
              </a:rPr>
              <a:t>, </a:t>
            </a:r>
            <a:r>
              <a:rPr lang="en-GB" b="0" strike="noStrike" spc="-1" dirty="0" err="1">
                <a:latin typeface="Arial"/>
              </a:rPr>
              <a:t>odlesňovaním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redukuje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biotopy</a:t>
            </a:r>
            <a:r>
              <a:rPr lang="en-GB" b="0" strike="noStrike" spc="-1" dirty="0">
                <a:latin typeface="Arial"/>
              </a:rPr>
              <a:t> </a:t>
            </a:r>
            <a:r>
              <a:rPr lang="en-GB" b="0" strike="noStrike" spc="-1" dirty="0" err="1">
                <a:latin typeface="Arial"/>
              </a:rPr>
              <a:t>živočíchov</a:t>
            </a:r>
            <a:r>
              <a:rPr lang="en-GB" b="0" strike="noStrike" spc="-1" dirty="0">
                <a:latin typeface="Arial"/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1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2. časť -  znečisťovanie životného prostredia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spc="-1" dirty="0">
                <a:solidFill>
                  <a:srgbClr val="FFFFFF"/>
                </a:solidFill>
              </a:rPr>
              <a:t>www.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 err="1">
                <a:solidFill>
                  <a:srgbClr val="FFFFFF"/>
                </a:solidFill>
              </a:rPr>
              <a:t>ign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>
                <a:solidFill>
                  <a:srgbClr val="FFFFFF"/>
                </a:solidFill>
              </a:rPr>
              <a:t>top5</a:t>
            </a:r>
            <a:r>
              <a:rPr lang="sk-SK" sz="3300" spc="-1" dirty="0">
                <a:solidFill>
                  <a:srgbClr val="FFFFFF"/>
                </a:solidFill>
              </a:rPr>
              <a:t>G</a:t>
            </a:r>
            <a:r>
              <a:rPr lang="en-GB" sz="3300" spc="-1" dirty="0">
                <a:solidFill>
                  <a:srgbClr val="FFFFFF"/>
                </a:solidFill>
              </a:rPr>
              <a:t>.</a:t>
            </a:r>
            <a:r>
              <a:rPr lang="en-GB" sz="3300" spc="-1" dirty="0" err="1">
                <a:solidFill>
                  <a:srgbClr val="FFFFFF"/>
                </a:solidFill>
              </a:rPr>
              <a:t>eu</a:t>
            </a:r>
            <a:r>
              <a:rPr lang="en-GB" sz="3300" spc="-1" dirty="0">
                <a:solidFill>
                  <a:srgbClr val="FFFFFF"/>
                </a:solidFill>
              </a:rPr>
              <a:t>/</a:t>
            </a:r>
            <a:r>
              <a:rPr lang="en-GB" sz="3300" spc="-1" dirty="0" err="1">
                <a:solidFill>
                  <a:srgbClr val="FFFFFF"/>
                </a:solidFill>
              </a:rPr>
              <a:t>sk</a:t>
            </a:r>
            <a:endParaRPr lang="en-GB" sz="3300" spc="-1" dirty="0">
              <a:solidFill>
                <a:srgbClr val="FFFFFF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32000" y="1127880"/>
            <a:ext cx="9360000" cy="369612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500" b="0" strike="noStrike" spc="-1" dirty="0">
                <a:latin typeface="Arial"/>
              </a:rPr>
              <a:t>Na </a:t>
            </a:r>
            <a:r>
              <a:rPr lang="en-GB" sz="2500" b="0" strike="noStrike" spc="-1" dirty="0" err="1">
                <a:latin typeface="Arial"/>
              </a:rPr>
              <a:t>Slovensku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budujeme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základňové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stanice</a:t>
            </a:r>
            <a:r>
              <a:rPr lang="en-GB" sz="2500" b="0" strike="noStrike" spc="-1" dirty="0">
                <a:latin typeface="Arial"/>
              </a:rPr>
              <a:t>, </a:t>
            </a:r>
            <a:r>
              <a:rPr lang="en-GB" sz="2500" b="0" strike="noStrike" spc="-1" dirty="0" err="1">
                <a:latin typeface="Arial"/>
              </a:rPr>
              <a:t>vysielače</a:t>
            </a:r>
            <a:r>
              <a:rPr lang="en-GB" sz="2500" b="0" strike="noStrike" spc="-1" dirty="0">
                <a:latin typeface="Arial"/>
              </a:rPr>
              <a:t>, a tie </a:t>
            </a:r>
            <a:r>
              <a:rPr lang="en-GB" sz="2500" b="0" strike="noStrike" spc="-1" dirty="0" err="1">
                <a:latin typeface="Arial"/>
              </a:rPr>
              <a:t>ako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stavby</a:t>
            </a:r>
            <a:r>
              <a:rPr lang="en-GB" sz="2500" b="0" strike="noStrike" spc="-1" dirty="0">
                <a:latin typeface="Arial"/>
              </a:rPr>
              <a:t> by </a:t>
            </a:r>
            <a:r>
              <a:rPr lang="en-GB" sz="2500" b="0" strike="noStrike" spc="-1" dirty="0" err="1">
                <a:latin typeface="Arial"/>
              </a:rPr>
              <a:t>mali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podliehať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prísnej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kontrole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úradu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životného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prostredia</a:t>
            </a:r>
            <a:r>
              <a:rPr lang="en-GB" sz="2500" b="0" strike="noStrike" spc="-1" dirty="0">
                <a:latin typeface="Arial"/>
              </a:rPr>
              <a:t>. 					Ale </a:t>
            </a:r>
            <a:r>
              <a:rPr lang="en-GB" sz="2500" b="0" strike="noStrike" spc="-1" dirty="0" err="1">
                <a:latin typeface="Arial"/>
              </a:rPr>
              <a:t>nepodliehajú</a:t>
            </a:r>
            <a:r>
              <a:rPr lang="en-GB" sz="2500" b="0" strike="noStrike" spc="-1" dirty="0">
                <a:latin typeface="Arial"/>
              </a:rPr>
              <a:t>.</a:t>
            </a:r>
          </a:p>
          <a:p>
            <a:r>
              <a:rPr lang="en-GB" sz="2500" b="0" strike="noStrike" spc="-1" dirty="0" err="1">
                <a:latin typeface="Arial"/>
              </a:rPr>
              <a:t>Miestne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zákony</a:t>
            </a:r>
            <a:r>
              <a:rPr lang="en-GB" sz="2500" b="0" strike="noStrike" spc="-1" dirty="0">
                <a:latin typeface="Arial"/>
              </a:rPr>
              <a:t> o </a:t>
            </a:r>
            <a:r>
              <a:rPr lang="en-GB" sz="2500" b="0" strike="noStrike" spc="-1" dirty="0" err="1">
                <a:latin typeface="Arial"/>
              </a:rPr>
              <a:t>životnom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prostredí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sú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prebité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európskymi</a:t>
            </a:r>
            <a:r>
              <a:rPr lang="en-GB" sz="2500" b="0" strike="noStrike" spc="-1" dirty="0">
                <a:latin typeface="Arial"/>
              </a:rPr>
              <a:t>, </a:t>
            </a:r>
            <a:r>
              <a:rPr lang="en-GB" sz="2500" b="0" strike="noStrike" spc="-1" dirty="0" err="1">
                <a:latin typeface="Arial"/>
              </a:rPr>
              <a:t>pretože</a:t>
            </a:r>
            <a:r>
              <a:rPr lang="en-GB" sz="2500" b="0" strike="noStrike" spc="-1" dirty="0">
                <a:latin typeface="Arial"/>
              </a:rPr>
              <a:t> EÚ </a:t>
            </a:r>
            <a:r>
              <a:rPr lang="en-GB" sz="2500" b="0" strike="noStrike" spc="-1" dirty="0" err="1">
                <a:latin typeface="Arial"/>
              </a:rPr>
              <a:t>vyhlásila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určité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technické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zariadenia</a:t>
            </a:r>
            <a:r>
              <a:rPr lang="en-GB" sz="2500" b="0" strike="noStrike" spc="-1" dirty="0">
                <a:latin typeface="Arial"/>
              </a:rPr>
              <a:t> za </a:t>
            </a:r>
            <a:r>
              <a:rPr lang="en-GB" sz="2500" b="0" strike="noStrike" spc="-1" dirty="0" err="1">
                <a:latin typeface="Arial"/>
              </a:rPr>
              <a:t>oslobodené</a:t>
            </a:r>
            <a:r>
              <a:rPr lang="en-GB" sz="2500" b="0" strike="noStrike" spc="-1" dirty="0">
                <a:latin typeface="Arial"/>
              </a:rPr>
              <a:t> od </a:t>
            </a:r>
            <a:r>
              <a:rPr lang="en-GB" sz="2500" b="0" strike="noStrike" spc="-1" dirty="0" err="1">
                <a:latin typeface="Arial"/>
              </a:rPr>
              <a:t>povolenia</a:t>
            </a:r>
            <a:r>
              <a:rPr lang="en-GB" sz="2500" b="0" strike="noStrike" spc="-1" dirty="0">
                <a:latin typeface="Arial"/>
              </a:rPr>
              <a:t>  v </a:t>
            </a:r>
            <a:r>
              <a:rPr lang="en-GB" sz="2500" b="1" strike="noStrike" spc="-1" dirty="0" err="1">
                <a:latin typeface="Arial"/>
              </a:rPr>
              <a:t>nariadení</a:t>
            </a:r>
            <a:r>
              <a:rPr lang="en-GB" sz="2500" b="1" strike="noStrike" spc="-1" dirty="0">
                <a:latin typeface="Arial"/>
              </a:rPr>
              <a:t> 2020/1070</a:t>
            </a:r>
            <a:r>
              <a:rPr lang="en-GB" sz="2500" b="0" strike="noStrike" spc="-1" dirty="0">
                <a:latin typeface="Arial"/>
              </a:rPr>
              <a:t>.</a:t>
            </a:r>
          </a:p>
          <a:p>
            <a:r>
              <a:rPr lang="en-GB" sz="2500" b="0" strike="noStrike" spc="-1" dirty="0" err="1">
                <a:latin typeface="Arial"/>
              </a:rPr>
              <a:t>Navyše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nasadzovanie</a:t>
            </a:r>
            <a:r>
              <a:rPr lang="en-GB" sz="2500" b="0" strike="noStrike" spc="-1" dirty="0">
                <a:latin typeface="Arial"/>
              </a:rPr>
              <a:t> 5G </a:t>
            </a:r>
            <a:r>
              <a:rPr lang="en-GB" sz="2500" b="0" strike="noStrike" spc="-1" dirty="0" err="1">
                <a:latin typeface="Arial"/>
              </a:rPr>
              <a:t>sa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oficiálne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nenazýva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projektom</a:t>
            </a:r>
            <a:r>
              <a:rPr lang="en-GB" sz="2500" b="0" strike="noStrike" spc="-1" dirty="0">
                <a:latin typeface="Arial"/>
              </a:rPr>
              <a:t> a </a:t>
            </a:r>
            <a:r>
              <a:rPr lang="en-GB" sz="2500" b="0" strike="noStrike" spc="-1" dirty="0" err="1">
                <a:latin typeface="Arial"/>
              </a:rPr>
              <a:t>preto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nemusí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byť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posudzované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podľa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1" strike="noStrike" spc="-1" dirty="0" err="1">
                <a:latin typeface="Arial"/>
              </a:rPr>
              <a:t>smernice</a:t>
            </a:r>
            <a:r>
              <a:rPr lang="en-GB" sz="2500" b="1" strike="noStrike" spc="-1" dirty="0">
                <a:latin typeface="Arial"/>
              </a:rPr>
              <a:t> 2011/92/EÚ</a:t>
            </a:r>
            <a:r>
              <a:rPr lang="en-GB" sz="2500" b="0" strike="noStrike" spc="-1" dirty="0">
                <a:latin typeface="Arial"/>
              </a:rPr>
              <a:t>, </a:t>
            </a:r>
            <a:r>
              <a:rPr lang="en-GB" sz="2500" b="0" strike="noStrike" spc="-1" dirty="0" err="1">
                <a:latin typeface="Arial"/>
              </a:rPr>
              <a:t>podľa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ktorej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projekty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podliehjú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environmentálnemu</a:t>
            </a:r>
            <a:r>
              <a:rPr lang="en-GB" sz="2500" b="0" strike="noStrike" spc="-1" dirty="0">
                <a:latin typeface="Arial"/>
              </a:rPr>
              <a:t> </a:t>
            </a:r>
            <a:r>
              <a:rPr lang="en-GB" sz="2500" b="0" strike="noStrike" spc="-1" dirty="0" err="1">
                <a:latin typeface="Arial"/>
              </a:rPr>
              <a:t>posúdeniu</a:t>
            </a:r>
            <a:r>
              <a:rPr lang="en-GB" sz="2500" b="0" strike="noStrike" spc="-1" dirty="0"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Zostaň pripojený, ale chránený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360000" y="1296000"/>
            <a:ext cx="91440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spcAft>
                <a:spcPts val="1236"/>
              </a:spcAft>
            </a:pPr>
            <a:r>
              <a:rPr lang="en-GB" sz="2800" b="0" strike="noStrike" spc="-1" dirty="0">
                <a:latin typeface="Arial"/>
              </a:rPr>
              <a:t>Preto </a:t>
            </a:r>
            <a:r>
              <a:rPr lang="en-GB" sz="2800" b="0" strike="noStrike" spc="-1" dirty="0" err="1">
                <a:latin typeface="Arial"/>
              </a:rPr>
              <a:t>žiadame</a:t>
            </a:r>
            <a:r>
              <a:rPr lang="en-GB" sz="2800" b="0" strike="noStrike" spc="-1" dirty="0">
                <a:latin typeface="Arial"/>
              </a:rPr>
              <a:t> EÚ </a:t>
            </a:r>
            <a:r>
              <a:rPr lang="en-GB" sz="2800" b="0" strike="noStrike" spc="-1" dirty="0" err="1">
                <a:latin typeface="Arial"/>
              </a:rPr>
              <a:t>prísnejšiu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reguláciu</a:t>
            </a:r>
            <a:r>
              <a:rPr lang="en-GB" sz="2800" b="0" strike="noStrike" spc="-1" dirty="0">
                <a:latin typeface="Arial"/>
              </a:rPr>
              <a:t> </a:t>
            </a:r>
          </a:p>
          <a:p>
            <a:pPr algn="ctr">
              <a:spcAft>
                <a:spcPts val="1236"/>
              </a:spcAft>
            </a:pPr>
            <a:r>
              <a:rPr lang="en-GB" sz="2800" b="0" strike="noStrike" spc="-1" dirty="0" err="1">
                <a:latin typeface="Arial"/>
              </a:rPr>
              <a:t>na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ochranu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životného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prostredia</a:t>
            </a:r>
            <a:r>
              <a:rPr lang="en-GB" sz="2800" b="0" strike="noStrike" spc="-1" dirty="0">
                <a:latin typeface="Arial"/>
              </a:rPr>
              <a:t> </a:t>
            </a:r>
          </a:p>
          <a:p>
            <a:pPr algn="ctr">
              <a:spcAft>
                <a:spcPts val="1236"/>
              </a:spcAft>
            </a:pPr>
            <a:r>
              <a:rPr lang="en-GB" sz="2800" b="0" strike="noStrike" spc="-1" dirty="0" err="1">
                <a:latin typeface="Arial"/>
              </a:rPr>
              <a:t>pred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všetkými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dopadmi</a:t>
            </a:r>
            <a:r>
              <a:rPr lang="en-GB" sz="2800" b="0" strike="noStrike" spc="-1" dirty="0">
                <a:latin typeface="Arial"/>
              </a:rPr>
              <a:t> 5G a </a:t>
            </a:r>
            <a:r>
              <a:rPr lang="en-GB" sz="2800" b="0" strike="noStrike" spc="-1" dirty="0" err="1">
                <a:latin typeface="Arial"/>
              </a:rPr>
              <a:t>digitalizácie</a:t>
            </a:r>
            <a:r>
              <a:rPr lang="en-GB" sz="2800" b="0" strike="noStrike" spc="-1" dirty="0">
                <a:latin typeface="Arial"/>
              </a:rPr>
              <a:t>. </a:t>
            </a:r>
          </a:p>
          <a:p>
            <a:pPr algn="ctr">
              <a:spcAft>
                <a:spcPts val="1236"/>
              </a:spcAft>
            </a:pPr>
            <a:endParaRPr lang="en-GB" sz="2800" b="0" strike="noStrike" spc="-1" dirty="0">
              <a:latin typeface="Arial"/>
            </a:endParaRPr>
          </a:p>
          <a:p>
            <a:pPr algn="ctr">
              <a:spcAft>
                <a:spcPts val="1236"/>
              </a:spcAft>
            </a:pPr>
            <a:r>
              <a:rPr lang="en-GB" sz="2800" b="0" strike="noStrike" spc="-1" dirty="0" err="1">
                <a:latin typeface="Arial"/>
              </a:rPr>
              <a:t>Konkrétnych</a:t>
            </a:r>
            <a:r>
              <a:rPr lang="en-GB" sz="2800" b="0" strike="noStrike" spc="-1" dirty="0">
                <a:latin typeface="Arial"/>
              </a:rPr>
              <a:t> 8 </a:t>
            </a:r>
            <a:r>
              <a:rPr lang="en-GB" sz="2800" b="0" strike="noStrike" spc="-1" dirty="0" err="1">
                <a:latin typeface="Arial"/>
              </a:rPr>
              <a:t>požiadaviek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nájdete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na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sk-SK" sz="2800" b="0" strike="noStrike" spc="-1" dirty="0">
                <a:latin typeface="Arial"/>
              </a:rPr>
              <a:t>www.S</a:t>
            </a:r>
            <a:r>
              <a:rPr lang="en-GB" sz="2800" b="0" strike="noStrike" spc="-1" dirty="0" err="1">
                <a:latin typeface="Arial"/>
              </a:rPr>
              <a:t>ign</a:t>
            </a:r>
            <a:r>
              <a:rPr lang="sk-SK" sz="2800" b="0" strike="noStrike" spc="-1" dirty="0">
                <a:latin typeface="Arial"/>
              </a:rPr>
              <a:t>S</a:t>
            </a:r>
            <a:r>
              <a:rPr lang="en-GB" sz="2800" b="0" strike="noStrike" spc="-1" dirty="0">
                <a:latin typeface="Arial"/>
              </a:rPr>
              <a:t>top5</a:t>
            </a:r>
            <a:r>
              <a:rPr lang="sk-SK" sz="2800" b="0" strike="noStrike" spc="-1" dirty="0">
                <a:latin typeface="Arial"/>
              </a:rPr>
              <a:t>G</a:t>
            </a:r>
            <a:r>
              <a:rPr lang="en-GB" sz="2800" b="0" strike="noStrike" spc="-1" dirty="0">
                <a:latin typeface="Arial"/>
              </a:rPr>
              <a:t>.eu/</a:t>
            </a:r>
            <a:r>
              <a:rPr lang="en-GB" sz="2800" b="0" strike="noStrike" spc="-1" dirty="0" err="1">
                <a:latin typeface="Arial"/>
              </a:rPr>
              <a:t>sk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Stop (((5G)))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67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3. časť -  bezpečnosť dát a súkromie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 dirty="0">
                <a:solidFill>
                  <a:srgbClr val="FFFFFF"/>
                </a:solidFill>
                <a:latin typeface="Arial"/>
              </a:rPr>
              <a:t>www.</a:t>
            </a:r>
            <a:r>
              <a:rPr lang="sk-SK" sz="3300" b="0" strike="noStrike" spc="-1" dirty="0">
                <a:solidFill>
                  <a:srgbClr val="FFFFFF"/>
                </a:solidFill>
                <a:latin typeface="Arial"/>
              </a:rPr>
              <a:t>S</a:t>
            </a:r>
            <a:r>
              <a:rPr lang="en-GB" sz="3300" b="0" strike="noStrike" spc="-1" dirty="0" err="1">
                <a:solidFill>
                  <a:srgbClr val="FFFFFF"/>
                </a:solidFill>
                <a:latin typeface="Arial"/>
              </a:rPr>
              <a:t>ign</a:t>
            </a:r>
            <a:r>
              <a:rPr lang="sk-SK" sz="3300" b="0" strike="noStrike" spc="-1" dirty="0">
                <a:solidFill>
                  <a:srgbClr val="FFFFFF"/>
                </a:solidFill>
                <a:latin typeface="Arial"/>
              </a:rPr>
              <a:t>S</a:t>
            </a:r>
            <a:r>
              <a:rPr lang="en-GB" sz="3300" b="0" strike="noStrike" spc="-1" dirty="0">
                <a:solidFill>
                  <a:srgbClr val="FFFFFF"/>
                </a:solidFill>
                <a:latin typeface="Arial"/>
              </a:rPr>
              <a:t>top5</a:t>
            </a:r>
            <a:r>
              <a:rPr lang="sk-SK" sz="3300" b="0" strike="noStrike" spc="-1" dirty="0">
                <a:solidFill>
                  <a:srgbClr val="FFFFFF"/>
                </a:solidFill>
                <a:latin typeface="Arial"/>
              </a:rPr>
              <a:t>G</a:t>
            </a:r>
            <a:r>
              <a:rPr lang="en-GB" sz="3300" b="0" strike="noStrike" spc="-1" dirty="0">
                <a:solidFill>
                  <a:srgbClr val="FFFFFF"/>
                </a:solidFill>
                <a:latin typeface="Arial"/>
              </a:rPr>
              <a:t>.eu/</a:t>
            </a:r>
            <a:r>
              <a:rPr lang="en-GB" sz="3300" b="0" strike="noStrike" spc="-1" dirty="0" err="1">
                <a:solidFill>
                  <a:srgbClr val="FFFFFF"/>
                </a:solidFill>
                <a:latin typeface="Arial"/>
              </a:rPr>
              <a:t>sk</a:t>
            </a:r>
            <a:endParaRPr lang="en-GB" sz="33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32000" y="1080000"/>
            <a:ext cx="9288000" cy="38286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GB" sz="2800" b="0" strike="noStrike" spc="-1">
                <a:latin typeface="Arial"/>
              </a:rPr>
              <a:t>Údaje o zákazníkoch sú digitálne zlato. </a:t>
            </a:r>
          </a:p>
          <a:p>
            <a:endParaRPr lang="en-GB" sz="2800" b="0" strike="noStrike" spc="-1">
              <a:latin typeface="Arial"/>
            </a:endParaRPr>
          </a:p>
          <a:p>
            <a:r>
              <a:rPr lang="en-GB" sz="2800" b="0" strike="noStrike" spc="-1">
                <a:latin typeface="Arial"/>
              </a:rPr>
              <a:t>Sprostredkovatelia služieb zhromažďujú miliardy a bilióny údajov po celom svete a vytvárajú masívne digitálne profily o každom z nás. </a:t>
            </a:r>
          </a:p>
          <a:p>
            <a:endParaRPr lang="en-GB" sz="2800" b="0" strike="noStrike" spc="-1">
              <a:latin typeface="Arial"/>
            </a:endParaRPr>
          </a:p>
          <a:p>
            <a:r>
              <a:rPr lang="en-GB" sz="2800" b="0" strike="noStrike" spc="-1">
                <a:latin typeface="Arial"/>
              </a:rPr>
              <a:t>Naše osobné údaje nie sú v bezpečí pred únikom údajov a narušením bezpečnosti, aj keď sú uložené vo veľkých spoločnostiach.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70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3. časť -  bezpečnosť dát a súkromie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spc="-1" dirty="0">
                <a:solidFill>
                  <a:srgbClr val="FFFFFF"/>
                </a:solidFill>
              </a:rPr>
              <a:t>www.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 err="1">
                <a:solidFill>
                  <a:srgbClr val="FFFFFF"/>
                </a:solidFill>
              </a:rPr>
              <a:t>ign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>
                <a:solidFill>
                  <a:srgbClr val="FFFFFF"/>
                </a:solidFill>
              </a:rPr>
              <a:t>top5</a:t>
            </a:r>
            <a:r>
              <a:rPr lang="sk-SK" sz="3300" spc="-1" dirty="0">
                <a:solidFill>
                  <a:srgbClr val="FFFFFF"/>
                </a:solidFill>
              </a:rPr>
              <a:t>G</a:t>
            </a:r>
            <a:r>
              <a:rPr lang="en-GB" sz="3300" spc="-1" dirty="0">
                <a:solidFill>
                  <a:srgbClr val="FFFFFF"/>
                </a:solidFill>
              </a:rPr>
              <a:t>.</a:t>
            </a:r>
            <a:r>
              <a:rPr lang="en-GB" sz="3300" spc="-1" dirty="0" err="1">
                <a:solidFill>
                  <a:srgbClr val="FFFFFF"/>
                </a:solidFill>
              </a:rPr>
              <a:t>eu</a:t>
            </a:r>
            <a:r>
              <a:rPr lang="en-GB" sz="3300" spc="-1" dirty="0">
                <a:solidFill>
                  <a:srgbClr val="FFFFFF"/>
                </a:solidFill>
              </a:rPr>
              <a:t>/</a:t>
            </a:r>
            <a:r>
              <a:rPr lang="en-GB" sz="3300" spc="-1" dirty="0" err="1">
                <a:solidFill>
                  <a:srgbClr val="FFFFFF"/>
                </a:solidFill>
              </a:rPr>
              <a:t>sk</a:t>
            </a:r>
            <a:endParaRPr lang="en-GB" sz="3300" spc="-1" dirty="0">
              <a:solidFill>
                <a:srgbClr val="FFFFFF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32000" y="1080000"/>
            <a:ext cx="9288000" cy="38286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 marL="21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 err="1">
                <a:latin typeface="Arial"/>
              </a:rPr>
              <a:t>Osobné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údaje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viac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ako</a:t>
            </a:r>
            <a:r>
              <a:rPr lang="en-GB" sz="2000" b="0" strike="noStrike" spc="-1" dirty="0">
                <a:latin typeface="Arial"/>
              </a:rPr>
              <a:t> 500 </a:t>
            </a:r>
            <a:r>
              <a:rPr lang="en-GB" sz="2000" b="0" strike="noStrike" spc="-1" dirty="0" err="1">
                <a:latin typeface="Arial"/>
              </a:rPr>
              <a:t>miliónov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používateľov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1" strike="noStrike" spc="-1" dirty="0" err="1">
                <a:latin typeface="Arial"/>
              </a:rPr>
              <a:t>Facebooku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boli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zverejnené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na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hackerskom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fóre</a:t>
            </a:r>
            <a:r>
              <a:rPr lang="en-GB" sz="2000" b="0" strike="noStrike" spc="-1" dirty="0">
                <a:latin typeface="Arial"/>
              </a:rPr>
              <a:t> (2021). </a:t>
            </a:r>
            <a:r>
              <a:rPr lang="en-GB" sz="2000" b="0" strike="noStrike" spc="-1" dirty="0" err="1">
                <a:latin typeface="Arial"/>
              </a:rPr>
              <a:t>Obsahuje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telefónne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čísla</a:t>
            </a:r>
            <a:r>
              <a:rPr lang="en-GB" sz="2000" b="0" strike="noStrike" spc="-1" dirty="0">
                <a:latin typeface="Arial"/>
              </a:rPr>
              <a:t>, </a:t>
            </a:r>
            <a:r>
              <a:rPr lang="en-GB" sz="2000" b="0" strike="noStrike" spc="-1" dirty="0" err="1">
                <a:latin typeface="Arial"/>
              </a:rPr>
              <a:t>celé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mená</a:t>
            </a:r>
            <a:r>
              <a:rPr lang="en-GB" sz="2000" b="0" strike="noStrike" spc="-1" dirty="0">
                <a:latin typeface="Arial"/>
              </a:rPr>
              <a:t>, </a:t>
            </a:r>
            <a:r>
              <a:rPr lang="en-GB" sz="2000" b="0" strike="noStrike" spc="-1" dirty="0" err="1">
                <a:latin typeface="Arial"/>
              </a:rPr>
              <a:t>miesta</a:t>
            </a:r>
            <a:r>
              <a:rPr lang="en-GB" sz="2000" b="0" strike="noStrike" spc="-1" dirty="0">
                <a:latin typeface="Arial"/>
              </a:rPr>
              <a:t>, e-</a:t>
            </a:r>
            <a:r>
              <a:rPr lang="en-GB" sz="2000" b="0" strike="noStrike" spc="-1" dirty="0" err="1">
                <a:latin typeface="Arial"/>
              </a:rPr>
              <a:t>mailové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adresy</a:t>
            </a:r>
            <a:r>
              <a:rPr lang="en-GB" sz="2000" b="0" strike="noStrike" spc="-1" dirty="0">
                <a:latin typeface="Arial"/>
              </a:rPr>
              <a:t> a </a:t>
            </a:r>
            <a:r>
              <a:rPr lang="en-GB" sz="2000" b="0" strike="noStrike" spc="-1" dirty="0" err="1">
                <a:latin typeface="Arial"/>
              </a:rPr>
              <a:t>biografické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informácie</a:t>
            </a:r>
            <a:r>
              <a:rPr lang="en-GB" sz="2000" b="0" strike="noStrike" spc="-1" dirty="0">
                <a:latin typeface="Arial"/>
              </a:rPr>
              <a:t>. </a:t>
            </a:r>
            <a:r>
              <a:rPr lang="en-GB" sz="2000" b="0" strike="noStrike" spc="-1" dirty="0" err="1">
                <a:latin typeface="Arial"/>
              </a:rPr>
              <a:t>Bezpečnostní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výskumníci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tvrdia</a:t>
            </a:r>
            <a:r>
              <a:rPr lang="en-GB" sz="2000" b="0" strike="noStrike" spc="-1" dirty="0">
                <a:latin typeface="Arial"/>
              </a:rPr>
              <a:t>, </a:t>
            </a:r>
            <a:r>
              <a:rPr lang="en-GB" sz="2000" b="0" strike="noStrike" spc="-1" dirty="0" err="1">
                <a:latin typeface="Arial"/>
              </a:rPr>
              <a:t>že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hackeri</a:t>
            </a:r>
            <a:r>
              <a:rPr lang="en-GB" sz="2000" b="0" strike="noStrike" spc="-1" dirty="0">
                <a:latin typeface="Arial"/>
              </a:rPr>
              <a:t> by </a:t>
            </a:r>
            <a:r>
              <a:rPr lang="en-GB" sz="2000" b="0" strike="noStrike" spc="-1" dirty="0" err="1">
                <a:latin typeface="Arial"/>
              </a:rPr>
              <a:t>mohli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použiť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tieto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údaje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na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vydávanie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sa</a:t>
            </a:r>
            <a:r>
              <a:rPr lang="en-GB" sz="2000" b="0" strike="noStrike" spc="-1" dirty="0">
                <a:latin typeface="Arial"/>
              </a:rPr>
              <a:t> za </a:t>
            </a:r>
            <a:r>
              <a:rPr lang="en-GB" sz="2000" b="0" strike="noStrike" spc="-1" dirty="0" err="1">
                <a:latin typeface="Arial"/>
              </a:rPr>
              <a:t>ľudí</a:t>
            </a:r>
            <a:r>
              <a:rPr lang="en-GB" sz="2000" b="0" strike="noStrike" spc="-1" dirty="0">
                <a:latin typeface="Arial"/>
              </a:rPr>
              <a:t> a </a:t>
            </a:r>
            <a:r>
              <a:rPr lang="en-GB" sz="2000" b="0" strike="noStrike" spc="-1" dirty="0" err="1">
                <a:latin typeface="Arial"/>
              </a:rPr>
              <a:t>páchanie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podvodov</a:t>
            </a:r>
            <a:r>
              <a:rPr lang="en-GB" sz="2000" b="0" strike="noStrike" spc="-1" dirty="0">
                <a:latin typeface="Arial"/>
              </a:rPr>
              <a:t>.</a:t>
            </a:r>
          </a:p>
          <a:p>
            <a:pPr marL="21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 err="1">
                <a:latin typeface="Arial"/>
              </a:rPr>
              <a:t>Osobné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údaje</a:t>
            </a:r>
            <a:r>
              <a:rPr lang="en-GB" sz="2000" b="0" strike="noStrike" spc="-1" dirty="0">
                <a:latin typeface="Arial"/>
              </a:rPr>
              <a:t> pre 700 </a:t>
            </a:r>
            <a:r>
              <a:rPr lang="en-GB" sz="2000" b="0" strike="noStrike" spc="-1" dirty="0" err="1">
                <a:latin typeface="Arial"/>
              </a:rPr>
              <a:t>miliónov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používateľov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1" strike="noStrike" spc="-1" dirty="0">
                <a:latin typeface="Arial"/>
              </a:rPr>
              <a:t>LinkedIn</a:t>
            </a:r>
            <a:r>
              <a:rPr lang="en-GB" sz="2000" b="0" strike="noStrike" spc="-1" dirty="0">
                <a:latin typeface="Arial"/>
              </a:rPr>
              <a:t> z </a:t>
            </a:r>
            <a:r>
              <a:rPr lang="en-GB" sz="2000" b="0" strike="noStrike" spc="-1" dirty="0" err="1">
                <a:latin typeface="Arial"/>
              </a:rPr>
              <a:t>obdobia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rokov</a:t>
            </a:r>
            <a:r>
              <a:rPr lang="en-GB" sz="2000" b="0" strike="noStrike" spc="-1" dirty="0">
                <a:latin typeface="Arial"/>
              </a:rPr>
              <a:t> </a:t>
            </a:r>
            <a:br>
              <a:rPr lang="sk-SK" sz="2000" b="0" strike="noStrike" spc="-1" dirty="0">
                <a:latin typeface="Arial"/>
              </a:rPr>
            </a:br>
            <a:r>
              <a:rPr lang="en-GB" sz="2000" b="0" strike="noStrike" spc="-1" dirty="0">
                <a:latin typeface="Arial"/>
              </a:rPr>
              <a:t>2020-2021 </a:t>
            </a:r>
            <a:r>
              <a:rPr lang="en-GB" sz="2000" b="0" strike="noStrike" spc="-1" dirty="0" err="1">
                <a:latin typeface="Arial"/>
              </a:rPr>
              <a:t>boli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zozbierané</a:t>
            </a:r>
            <a:r>
              <a:rPr lang="en-GB" sz="2000" b="0" strike="noStrike" spc="-1" dirty="0">
                <a:latin typeface="Arial"/>
              </a:rPr>
              <a:t> a </a:t>
            </a:r>
            <a:r>
              <a:rPr lang="en-GB" sz="2000" b="0" strike="noStrike" spc="-1" dirty="0" err="1">
                <a:latin typeface="Arial"/>
              </a:rPr>
              <a:t>dané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na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predaj</a:t>
            </a:r>
            <a:r>
              <a:rPr lang="en-GB" sz="2000" b="0" strike="noStrike" spc="-1" dirty="0">
                <a:latin typeface="Arial"/>
              </a:rPr>
              <a:t> online.</a:t>
            </a:r>
          </a:p>
          <a:p>
            <a:pPr marL="21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 dirty="0" err="1">
                <a:latin typeface="Arial"/>
              </a:rPr>
              <a:t>Nemecká</a:t>
            </a:r>
            <a:r>
              <a:rPr lang="en-GB" sz="2000" b="1" strike="noStrike" spc="-1" dirty="0">
                <a:latin typeface="Arial"/>
              </a:rPr>
              <a:t> </a:t>
            </a:r>
            <a:r>
              <a:rPr lang="en-GB" sz="2000" b="1" strike="noStrike" spc="-1" dirty="0" err="1">
                <a:latin typeface="Arial"/>
              </a:rPr>
              <a:t>poisťovňa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stala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terčom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kriminálneho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kybernetického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útoku</a:t>
            </a:r>
            <a:r>
              <a:rPr lang="en-GB" sz="2000" b="0" strike="noStrike" spc="-1" dirty="0">
                <a:latin typeface="Arial"/>
              </a:rPr>
              <a:t> v </a:t>
            </a:r>
            <a:r>
              <a:rPr lang="en-GB" sz="2000" b="0" strike="noStrike" spc="-1" dirty="0" err="1">
                <a:latin typeface="Arial"/>
              </a:rPr>
              <a:t>júli</a:t>
            </a:r>
            <a:r>
              <a:rPr lang="en-GB" sz="2000" b="0" strike="noStrike" spc="-1" dirty="0">
                <a:latin typeface="Arial"/>
              </a:rPr>
              <a:t> 2021. </a:t>
            </a:r>
            <a:r>
              <a:rPr lang="en-GB" sz="2000" b="0" strike="noStrike" spc="-1" dirty="0" err="1">
                <a:latin typeface="Arial"/>
              </a:rPr>
              <a:t>Páchateľom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podarilo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prekonať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vysoké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bezpečnostné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štandardy</a:t>
            </a:r>
            <a:r>
              <a:rPr lang="en-GB" sz="2000" b="0" strike="noStrike" spc="-1" dirty="0">
                <a:latin typeface="Arial"/>
              </a:rPr>
              <a:t> a </a:t>
            </a:r>
            <a:r>
              <a:rPr lang="en-GB" sz="2000" b="0" strike="noStrike" spc="-1" dirty="0" err="1">
                <a:latin typeface="Arial"/>
              </a:rPr>
              <a:t>okrem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iného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skopírovať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bankové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údaje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zákazníkov</a:t>
            </a:r>
            <a:r>
              <a:rPr lang="en-GB" sz="2000" b="0" strike="noStrike" spc="-1" dirty="0">
                <a:latin typeface="Arial"/>
              </a:rPr>
              <a:t> a </a:t>
            </a:r>
            <a:r>
              <a:rPr lang="en-GB" sz="2000" b="0" strike="noStrike" spc="-1" dirty="0" err="1">
                <a:latin typeface="Arial"/>
              </a:rPr>
              <a:t>obchodných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partnerov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poisťovne</a:t>
            </a:r>
            <a:r>
              <a:rPr lang="en-GB" sz="2000" b="0" strike="noStrike" spc="-1" dirty="0">
                <a:latin typeface="Arial"/>
              </a:rPr>
              <a:t> a </a:t>
            </a:r>
            <a:r>
              <a:rPr lang="en-GB" sz="2000" b="0" strike="noStrike" spc="-1" dirty="0" err="1">
                <a:latin typeface="Arial"/>
              </a:rPr>
              <a:t>zverejniť</a:t>
            </a:r>
            <a:r>
              <a:rPr lang="en-GB" sz="2000" b="0" strike="noStrike" spc="-1" dirty="0">
                <a:latin typeface="Arial"/>
              </a:rPr>
              <a:t> ich </a:t>
            </a:r>
            <a:r>
              <a:rPr lang="en-GB" sz="2000" b="0" strike="noStrike" spc="-1" dirty="0" err="1">
                <a:latin typeface="Arial"/>
              </a:rPr>
              <a:t>na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takzvanom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Darknete</a:t>
            </a:r>
            <a:r>
              <a:rPr lang="en-GB" sz="2000" b="0" strike="noStrike" spc="-1" dirty="0"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173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3. časť -  bezpečnosť dát a súkromie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spc="-1" dirty="0">
                <a:solidFill>
                  <a:srgbClr val="FFFFFF"/>
                </a:solidFill>
              </a:rPr>
              <a:t>www.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 err="1">
                <a:solidFill>
                  <a:srgbClr val="FFFFFF"/>
                </a:solidFill>
              </a:rPr>
              <a:t>ign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>
                <a:solidFill>
                  <a:srgbClr val="FFFFFF"/>
                </a:solidFill>
              </a:rPr>
              <a:t>top5</a:t>
            </a:r>
            <a:r>
              <a:rPr lang="sk-SK" sz="3300" spc="-1" dirty="0">
                <a:solidFill>
                  <a:srgbClr val="FFFFFF"/>
                </a:solidFill>
              </a:rPr>
              <a:t>G</a:t>
            </a:r>
            <a:r>
              <a:rPr lang="en-GB" sz="3300" spc="-1" dirty="0">
                <a:solidFill>
                  <a:srgbClr val="FFFFFF"/>
                </a:solidFill>
              </a:rPr>
              <a:t>.</a:t>
            </a:r>
            <a:r>
              <a:rPr lang="en-GB" sz="3300" spc="-1" dirty="0" err="1">
                <a:solidFill>
                  <a:srgbClr val="FFFFFF"/>
                </a:solidFill>
              </a:rPr>
              <a:t>eu</a:t>
            </a:r>
            <a:r>
              <a:rPr lang="en-GB" sz="3300" spc="-1" dirty="0">
                <a:solidFill>
                  <a:srgbClr val="FFFFFF"/>
                </a:solidFill>
              </a:rPr>
              <a:t>/</a:t>
            </a:r>
            <a:r>
              <a:rPr lang="en-GB" sz="3300" spc="-1" dirty="0" err="1">
                <a:solidFill>
                  <a:srgbClr val="FFFFFF"/>
                </a:solidFill>
              </a:rPr>
              <a:t>sk</a:t>
            </a:r>
            <a:endParaRPr lang="en-GB" sz="3300" spc="-1" dirty="0">
              <a:solidFill>
                <a:srgbClr val="FFFFFF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32000" y="1022400"/>
            <a:ext cx="9288000" cy="38736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2400" b="0" strike="noStrike" spc="-1" dirty="0" err="1">
                <a:latin typeface="Arial"/>
              </a:rPr>
              <a:t>Odvetvie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nositeľných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zariadení</a:t>
            </a:r>
            <a:r>
              <a:rPr lang="en-GB" sz="2400" b="0" strike="noStrike" spc="-1" dirty="0">
                <a:latin typeface="Arial"/>
              </a:rPr>
              <a:t> v </a:t>
            </a:r>
            <a:r>
              <a:rPr lang="en-GB" sz="2400" b="0" strike="noStrike" spc="-1" dirty="0" err="1">
                <a:latin typeface="Arial"/>
              </a:rPr>
              <a:t>súčasnosti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tiež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zažíva</a:t>
            </a:r>
            <a:r>
              <a:rPr lang="en-GB" sz="2400" b="0" strike="noStrike" spc="-1" dirty="0">
                <a:latin typeface="Arial"/>
              </a:rPr>
              <a:t> boom. </a:t>
            </a:r>
            <a:br>
              <a:rPr lang="sk-SK" sz="2400" b="0" strike="noStrike" spc="-1">
                <a:latin typeface="Arial"/>
              </a:rPr>
            </a:br>
            <a:r>
              <a:rPr lang="en-GB" sz="2400" b="0" strike="noStrike" spc="-1">
                <a:latin typeface="Arial"/>
              </a:rPr>
              <a:t>K</a:t>
            </a:r>
            <a:r>
              <a:rPr lang="sk-SK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úniku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súkromia</a:t>
            </a:r>
            <a:r>
              <a:rPr lang="en-GB" sz="2400" b="0" strike="noStrike" spc="-1" dirty="0">
                <a:latin typeface="Arial"/>
              </a:rPr>
              <a:t> a </a:t>
            </a:r>
            <a:r>
              <a:rPr lang="en-GB" sz="2400" b="0" strike="noStrike" spc="-1" dirty="0" err="1">
                <a:latin typeface="Arial"/>
              </a:rPr>
              <a:t>bezpečnosti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zariadenia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prispievajú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aj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samotní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používatelia</a:t>
            </a:r>
            <a:r>
              <a:rPr lang="en-GB" sz="2400" b="0" strike="noStrike" spc="-1" dirty="0">
                <a:latin typeface="Arial"/>
              </a:rPr>
              <a:t>, </a:t>
            </a:r>
            <a:r>
              <a:rPr lang="en-GB" sz="2400" b="0" strike="noStrike" spc="-1" dirty="0" err="1">
                <a:latin typeface="Arial"/>
              </a:rPr>
              <a:t>ktorí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si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nie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sú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vedomí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rôznych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hrozieb</a:t>
            </a:r>
            <a:r>
              <a:rPr lang="en-GB" sz="2400" b="0" strike="noStrike" spc="-1" dirty="0">
                <a:latin typeface="Arial"/>
              </a:rPr>
              <a:t> a </a:t>
            </a:r>
            <a:r>
              <a:rPr lang="en-GB" sz="2400" b="0" strike="noStrike" spc="-1" dirty="0" err="1">
                <a:latin typeface="Arial"/>
              </a:rPr>
              <a:t>zraniteľnosti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zariadení</a:t>
            </a:r>
            <a:r>
              <a:rPr lang="en-GB" sz="2400" b="0" strike="noStrike" spc="-1" dirty="0">
                <a:latin typeface="Arial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GB" sz="2400" b="0" strike="noStrike" spc="-1" dirty="0" err="1">
                <a:latin typeface="Arial"/>
              </a:rPr>
              <a:t>Napríklad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údaje</a:t>
            </a:r>
            <a:r>
              <a:rPr lang="en-GB" sz="2400" b="0" strike="noStrike" spc="-1" dirty="0">
                <a:latin typeface="Arial"/>
              </a:rPr>
              <a:t> o fitness </a:t>
            </a:r>
            <a:r>
              <a:rPr lang="en-GB" sz="2400" b="0" strike="noStrike" spc="-1" dirty="0" err="1">
                <a:latin typeface="Arial"/>
              </a:rPr>
              <a:t>sú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atraktívnym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cieľom</a:t>
            </a:r>
            <a:r>
              <a:rPr lang="en-GB" sz="2400" b="0" strike="noStrike" spc="-1" dirty="0">
                <a:latin typeface="Arial"/>
              </a:rPr>
              <a:t> pre </a:t>
            </a:r>
            <a:r>
              <a:rPr lang="en-GB" sz="2400" b="0" strike="noStrike" spc="-1" dirty="0" err="1">
                <a:latin typeface="Arial"/>
              </a:rPr>
              <a:t>zdravotné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poisťovne</a:t>
            </a:r>
            <a:r>
              <a:rPr lang="en-GB" sz="2400" b="0" strike="noStrike" spc="-1" dirty="0">
                <a:latin typeface="Arial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sz="2400" b="0" strike="noStrike" spc="-1" dirty="0">
                <a:latin typeface="Arial"/>
              </a:rPr>
              <a:t>Je </a:t>
            </a:r>
            <a:r>
              <a:rPr lang="en-GB" sz="2400" b="0" strike="noStrike" spc="-1" dirty="0" err="1">
                <a:latin typeface="Arial"/>
              </a:rPr>
              <a:t>tiež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mimoriadne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znepokojujúce</a:t>
            </a:r>
            <a:r>
              <a:rPr lang="en-GB" sz="2400" b="0" strike="noStrike" spc="-1" dirty="0">
                <a:latin typeface="Arial"/>
              </a:rPr>
              <a:t>, </a:t>
            </a:r>
            <a:r>
              <a:rPr lang="en-GB" sz="2400" b="0" strike="noStrike" spc="-1" dirty="0" err="1">
                <a:latin typeface="Arial"/>
              </a:rPr>
              <a:t>že</a:t>
            </a:r>
            <a:r>
              <a:rPr lang="en-GB" sz="2400" b="0" strike="noStrike" spc="-1" dirty="0">
                <a:latin typeface="Arial"/>
              </a:rPr>
              <a:t> 70% </a:t>
            </a:r>
            <a:r>
              <a:rPr lang="en-GB" sz="2400" b="0" strike="noStrike" spc="-1" dirty="0" err="1">
                <a:latin typeface="Arial"/>
              </a:rPr>
              <a:t>investícií</a:t>
            </a:r>
            <a:r>
              <a:rPr lang="en-GB" sz="2400" b="0" strike="noStrike" spc="-1" dirty="0">
                <a:latin typeface="Arial"/>
              </a:rPr>
              <a:t> do 5G </a:t>
            </a:r>
            <a:r>
              <a:rPr lang="en-GB" sz="2400" b="0" strike="noStrike" spc="-1" dirty="0" err="1">
                <a:latin typeface="Arial"/>
              </a:rPr>
              <a:t>sa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týka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systémov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sledovania</a:t>
            </a:r>
            <a:r>
              <a:rPr lang="en-GB" sz="2400" b="0" strike="noStrike" spc="-1" dirty="0">
                <a:latin typeface="Arial"/>
              </a:rPr>
              <a:t>, </a:t>
            </a:r>
            <a:r>
              <a:rPr lang="en-GB" sz="2400" b="0" strike="noStrike" spc="-1" dirty="0" err="1">
                <a:latin typeface="Arial"/>
              </a:rPr>
              <a:t>vrátane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kamier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na</a:t>
            </a:r>
            <a:r>
              <a:rPr lang="en-GB" sz="2400" b="0" strike="noStrike" spc="-1" dirty="0">
                <a:latin typeface="Arial"/>
              </a:rPr>
              <a:t> </a:t>
            </a:r>
            <a:r>
              <a:rPr lang="en-GB" sz="2400" b="0" strike="noStrike" spc="-1" dirty="0" err="1">
                <a:latin typeface="Arial"/>
              </a:rPr>
              <a:t>rozpoznávanie</a:t>
            </a:r>
            <a:r>
              <a:rPr lang="en-GB" sz="2400" b="0" strike="noStrike" spc="-1" dirty="0">
                <a:latin typeface="Arial"/>
              </a:rPr>
              <a:t> </a:t>
            </a:r>
            <a:r>
              <a:rPr lang="en-GB" sz="2400" b="0" strike="noStrike" spc="-1" dirty="0" err="1">
                <a:latin typeface="Arial"/>
              </a:rPr>
              <a:t>tváre</a:t>
            </a:r>
            <a:r>
              <a:rPr lang="en-GB" sz="2400" b="0" strike="noStrike" spc="-1" dirty="0">
                <a:latin typeface="Arial"/>
              </a:rPr>
              <a:t> a </a:t>
            </a:r>
            <a:r>
              <a:rPr lang="en-GB" sz="2400" b="0" strike="noStrike" spc="-1" dirty="0" err="1">
                <a:latin typeface="Arial"/>
              </a:rPr>
              <a:t>dronov</a:t>
            </a:r>
            <a:r>
              <a:rPr lang="en-GB" sz="2400" b="0" strike="noStrike" spc="-1" dirty="0"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176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Zostaň pripojený, ale chránený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60000" y="1296000"/>
            <a:ext cx="91440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spcAft>
                <a:spcPts val="1236"/>
              </a:spcAft>
            </a:pPr>
            <a:r>
              <a:rPr lang="en-GB" sz="2800" b="0" strike="noStrike" spc="-1" dirty="0">
                <a:latin typeface="Arial"/>
              </a:rPr>
              <a:t>Preto </a:t>
            </a:r>
            <a:r>
              <a:rPr lang="en-GB" sz="2800" b="0" strike="noStrike" spc="-1" dirty="0" err="1">
                <a:latin typeface="Arial"/>
              </a:rPr>
              <a:t>žiadame</a:t>
            </a:r>
            <a:r>
              <a:rPr lang="en-GB" sz="2800" b="0" strike="noStrike" spc="-1" dirty="0">
                <a:latin typeface="Arial"/>
              </a:rPr>
              <a:t> EÚ </a:t>
            </a:r>
            <a:r>
              <a:rPr lang="en-GB" sz="2800" b="0" strike="noStrike" spc="-1" dirty="0" err="1">
                <a:latin typeface="Arial"/>
              </a:rPr>
              <a:t>účinnú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ochranu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údajov</a:t>
            </a:r>
            <a:r>
              <a:rPr lang="en-GB" sz="2800" b="0" strike="noStrike" spc="-1" dirty="0">
                <a:latin typeface="Arial"/>
              </a:rPr>
              <a:t> </a:t>
            </a:r>
          </a:p>
          <a:p>
            <a:pPr algn="ctr">
              <a:spcAft>
                <a:spcPts val="1236"/>
              </a:spcAft>
            </a:pPr>
            <a:r>
              <a:rPr lang="en-GB" sz="2800" b="0" strike="noStrike" spc="-1" dirty="0" err="1">
                <a:latin typeface="Arial"/>
              </a:rPr>
              <a:t>na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zabezpečenie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nášho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súkromia</a:t>
            </a:r>
            <a:r>
              <a:rPr lang="en-GB" sz="2800" b="0" strike="noStrike" spc="-1" dirty="0">
                <a:latin typeface="Arial"/>
              </a:rPr>
              <a:t>, </a:t>
            </a:r>
          </a:p>
          <a:p>
            <a:pPr algn="ctr">
              <a:spcAft>
                <a:spcPts val="1236"/>
              </a:spcAft>
            </a:pPr>
            <a:r>
              <a:rPr lang="en-GB" sz="2800" b="0" strike="noStrike" spc="-1" dirty="0" err="1">
                <a:latin typeface="Arial"/>
              </a:rPr>
              <a:t>bezpečnosti</a:t>
            </a:r>
            <a:r>
              <a:rPr lang="en-GB" sz="2800" b="0" strike="noStrike" spc="-1" dirty="0">
                <a:latin typeface="Arial"/>
              </a:rPr>
              <a:t> a </a:t>
            </a:r>
            <a:r>
              <a:rPr lang="en-GB" sz="2800" b="0" strike="noStrike" spc="-1" dirty="0" err="1">
                <a:latin typeface="Arial"/>
              </a:rPr>
              <a:t>slobody</a:t>
            </a:r>
            <a:r>
              <a:rPr lang="en-GB" sz="2800" b="0" strike="noStrike" spc="-1" dirty="0">
                <a:latin typeface="Arial"/>
              </a:rPr>
              <a:t>.</a:t>
            </a:r>
          </a:p>
          <a:p>
            <a:pPr algn="ctr">
              <a:spcAft>
                <a:spcPts val="1236"/>
              </a:spcAft>
            </a:pPr>
            <a:endParaRPr lang="en-GB" sz="2800" b="0" strike="noStrike" spc="-1" dirty="0">
              <a:latin typeface="Arial"/>
            </a:endParaRPr>
          </a:p>
          <a:p>
            <a:pPr algn="ctr">
              <a:spcAft>
                <a:spcPts val="1236"/>
              </a:spcAft>
            </a:pPr>
            <a:r>
              <a:rPr lang="en-GB" sz="2800" b="0" strike="noStrike" spc="-1" dirty="0" err="1">
                <a:latin typeface="Arial"/>
              </a:rPr>
              <a:t>Konkrétnych</a:t>
            </a:r>
            <a:r>
              <a:rPr lang="en-GB" sz="2800" b="0" strike="noStrike" spc="-1" dirty="0">
                <a:latin typeface="Arial"/>
              </a:rPr>
              <a:t> 5 </a:t>
            </a:r>
            <a:r>
              <a:rPr lang="en-GB" sz="2800" b="0" strike="noStrike" spc="-1" dirty="0" err="1">
                <a:latin typeface="Arial"/>
              </a:rPr>
              <a:t>požiadaviek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nájdete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en-GB" sz="2800" b="0" strike="noStrike" spc="-1" dirty="0" err="1">
                <a:latin typeface="Arial"/>
              </a:rPr>
              <a:t>na</a:t>
            </a:r>
            <a:r>
              <a:rPr lang="en-GB" sz="2800" b="0" strike="noStrike" spc="-1" dirty="0">
                <a:latin typeface="Arial"/>
              </a:rPr>
              <a:t> </a:t>
            </a:r>
            <a:r>
              <a:rPr lang="sk-SK" sz="2800" spc="-1" dirty="0"/>
              <a:t>www.S</a:t>
            </a:r>
            <a:r>
              <a:rPr lang="en-GB" sz="2800" spc="-1" dirty="0" err="1"/>
              <a:t>ign</a:t>
            </a:r>
            <a:r>
              <a:rPr lang="sk-SK" sz="2800" spc="-1" dirty="0"/>
              <a:t>S</a:t>
            </a:r>
            <a:r>
              <a:rPr lang="en-GB" sz="2800" spc="-1" dirty="0"/>
              <a:t>top5</a:t>
            </a:r>
            <a:r>
              <a:rPr lang="sk-SK" sz="2800" spc="-1" dirty="0"/>
              <a:t>G</a:t>
            </a:r>
            <a:r>
              <a:rPr lang="en-GB" sz="2800" spc="-1" dirty="0"/>
              <a:t>.</a:t>
            </a:r>
            <a:r>
              <a:rPr lang="en-GB" sz="2800" spc="-1" dirty="0" err="1"/>
              <a:t>eu</a:t>
            </a:r>
            <a:r>
              <a:rPr lang="en-GB" sz="2800" spc="-1" dirty="0"/>
              <a:t>/</a:t>
            </a:r>
            <a:r>
              <a:rPr lang="en-GB" sz="2800" spc="-1" dirty="0" err="1"/>
              <a:t>sk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Stop (((5G)))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79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Zostaň pripojený, ale chránený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60000" y="936000"/>
            <a:ext cx="9144000" cy="403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spcAft>
                <a:spcPts val="1236"/>
              </a:spcAft>
            </a:pPr>
            <a:r>
              <a:rPr lang="en-GB" sz="2600" b="0" strike="noStrike" spc="-1">
                <a:latin typeface="Arial"/>
              </a:rPr>
              <a:t>Verejné debaty o digitalizácii sú nahradené reklamou</a:t>
            </a:r>
          </a:p>
          <a:p>
            <a:pPr algn="ctr">
              <a:spcAft>
                <a:spcPts val="1236"/>
              </a:spcAft>
            </a:pPr>
            <a:r>
              <a:rPr lang="en-GB" sz="2600" b="0" strike="noStrike" spc="-1">
                <a:latin typeface="Arial"/>
              </a:rPr>
              <a:t>Digitálne inovácie sú politikmi a reklamami propagované nekriticky. Verejná diskusia o možných problémoch neprebieha.</a:t>
            </a:r>
          </a:p>
          <a:p>
            <a:pPr algn="ctr">
              <a:spcAft>
                <a:spcPts val="1236"/>
              </a:spcAft>
            </a:pPr>
            <a:r>
              <a:rPr lang="en-GB" sz="2600" b="0" strike="noStrike" spc="-1">
                <a:latin typeface="Arial"/>
              </a:rPr>
              <a:t>Preto budeme radi, ak aj Vy podporíte európsku iniciatívu občanov „</a:t>
            </a:r>
            <a:r>
              <a:rPr lang="en-GB" sz="2600" b="0" i="1" strike="noStrike" spc="-1">
                <a:latin typeface="Arial"/>
              </a:rPr>
              <a:t>Stop (((5G))) – Zostaň pripojený, ale chránený</a:t>
            </a:r>
            <a:r>
              <a:rPr lang="en-GB" sz="2600" b="0" strike="noStrike" spc="-1">
                <a:latin typeface="Arial"/>
              </a:rPr>
              <a:t>“, v ktorej žiadame EÚ, aby prijala nariadenie, ktoré bude </a:t>
            </a:r>
            <a:r>
              <a:rPr lang="en-GB" sz="2600" b="1" strike="noStrike" spc="-1">
                <a:solidFill>
                  <a:srgbClr val="C9211E"/>
                </a:solidFill>
                <a:latin typeface="Arial"/>
              </a:rPr>
              <a:t>chrániť naše zdravie, životné prostredie a súkromie</a:t>
            </a:r>
            <a:r>
              <a:rPr lang="en-GB" sz="2600" b="0" strike="noStrike" spc="-1">
                <a:latin typeface="Arial"/>
              </a:rPr>
              <a:t>.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000" b="0" strike="noStrike" spc="-1">
                <a:solidFill>
                  <a:srgbClr val="FFFFFF"/>
                </a:solidFill>
                <a:latin typeface="Arial"/>
              </a:rPr>
              <a:t>Popri zmene legislatívy Európskej únie ide aj o zmenu našej slovenskej legislatívy!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občianske združenie Elektrosmog a zdravie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64000" y="1512000"/>
            <a:ext cx="180720" cy="430200"/>
          </a:xfrm>
          <a:prstGeom prst="rect">
            <a:avLst/>
          </a:prstGeom>
          <a:noFill/>
          <a:ln w="18000">
            <a:noFill/>
          </a:ln>
        </p:spPr>
      </p:sp>
      <p:sp>
        <p:nvSpPr>
          <p:cNvPr id="123" name="TextBox 122"/>
          <p:cNvSpPr txBox="1"/>
          <p:nvPr/>
        </p:nvSpPr>
        <p:spPr>
          <a:xfrm>
            <a:off x="432000" y="1368000"/>
            <a:ext cx="9360000" cy="15120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GB" sz="2800" b="0" strike="noStrike" spc="-1">
                <a:latin typeface="Arial"/>
              </a:rPr>
              <a:t>Naším cieľom je rozširovať povedomie o nebezpečenstvách bezdrôtového rádiového žiarenia </a:t>
            </a:r>
          </a:p>
          <a:p>
            <a:r>
              <a:rPr lang="en-GB" sz="2800" b="0" strike="noStrike" spc="-1">
                <a:latin typeface="Arial"/>
              </a:rPr>
              <a:t>a podporovať záujem o </a:t>
            </a:r>
            <a:r>
              <a:rPr lang="en-GB" sz="2800" b="1" strike="noStrike" spc="-1">
                <a:latin typeface="Arial"/>
              </a:rPr>
              <a:t>bezpečné</a:t>
            </a:r>
            <a:r>
              <a:rPr lang="en-GB" sz="2800" b="0" strike="noStrike" spc="-1">
                <a:latin typeface="Arial"/>
              </a:rPr>
              <a:t> používanie technológií 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6000" y="5040000"/>
            <a:ext cx="5256000" cy="6480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800" b="0" strike="noStrike" spc="-1">
                <a:latin typeface="Arial"/>
              </a:rPr>
              <a:t>www.elektrosmogazdravie.sk </a:t>
            </a:r>
          </a:p>
        </p:txBody>
      </p:sp>
      <p:pic>
        <p:nvPicPr>
          <p:cNvPr id="125" name="Picture 124"/>
          <p:cNvPicPr/>
          <p:nvPr/>
        </p:nvPicPr>
        <p:blipFill>
          <a:blip r:embed="rId2"/>
          <a:stretch/>
        </p:blipFill>
        <p:spPr>
          <a:xfrm>
            <a:off x="3855240" y="3063240"/>
            <a:ext cx="1904760" cy="1904760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82"/>
          <p:cNvPicPr/>
          <p:nvPr/>
        </p:nvPicPr>
        <p:blipFill>
          <a:blip r:embed="rId2"/>
          <a:stretch/>
        </p:blipFill>
        <p:spPr>
          <a:xfrm>
            <a:off x="37080" y="1132920"/>
            <a:ext cx="10079640" cy="3448440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25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Rádiofrekvenčné elektromagnetické polia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32000" y="936000"/>
            <a:ext cx="9288000" cy="392976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 dirty="0" err="1">
                <a:latin typeface="Arial"/>
              </a:rPr>
              <a:t>Vlny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na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frekvenciách</a:t>
            </a:r>
            <a:r>
              <a:rPr lang="en-GB" sz="1800" b="0" strike="noStrike" spc="-1" dirty="0">
                <a:latin typeface="Arial"/>
              </a:rPr>
              <a:t> od 10kHz do 300GHz </a:t>
            </a:r>
          </a:p>
          <a:p>
            <a:endParaRPr lang="en-GB" sz="1800" b="0" strike="noStrike" spc="-1" dirty="0">
              <a:latin typeface="Arial"/>
            </a:endParaRPr>
          </a:p>
          <a:p>
            <a:r>
              <a:rPr lang="en-GB" sz="1800" b="0" strike="noStrike" spc="-1" dirty="0" err="1">
                <a:latin typeface="Arial"/>
              </a:rPr>
              <a:t>Príklady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na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rádiové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vlny</a:t>
            </a:r>
            <a:r>
              <a:rPr lang="en-GB" spc="-1" dirty="0">
                <a:latin typeface="Arial"/>
              </a:rPr>
              <a:t>:</a:t>
            </a:r>
            <a:endParaRPr lang="en-GB" sz="1800" b="0" strike="noStrike" spc="-1" dirty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strike="noStrike" spc="-1" dirty="0" err="1">
                <a:latin typeface="Arial"/>
              </a:rPr>
              <a:t>rádio</a:t>
            </a:r>
            <a:r>
              <a:rPr lang="en-GB" sz="1800" b="0" strike="noStrike" spc="-1" dirty="0">
                <a:latin typeface="Arial"/>
              </a:rPr>
              <a:t>,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strike="noStrike" spc="-1" dirty="0" err="1">
                <a:latin typeface="Arial"/>
              </a:rPr>
              <a:t>wifi</a:t>
            </a:r>
            <a:r>
              <a:rPr lang="en-GB" sz="1800" b="0" strike="noStrike" spc="-1" dirty="0">
                <a:latin typeface="Arial"/>
              </a:rPr>
              <a:t>, </a:t>
            </a:r>
            <a:r>
              <a:rPr lang="en-GB" sz="1800" b="0" strike="noStrike" spc="-1" dirty="0" err="1">
                <a:latin typeface="Arial"/>
              </a:rPr>
              <a:t>bluetooth</a:t>
            </a:r>
            <a:endParaRPr lang="en-GB" sz="1800" b="0" strike="noStrike" spc="-1" dirty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strike="noStrike" spc="-1" dirty="0">
                <a:latin typeface="Arial"/>
              </a:rPr>
              <a:t>smart 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strike="noStrike" spc="-1" dirty="0">
                <a:latin typeface="Arial"/>
              </a:rPr>
              <a:t>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strike="noStrike" spc="-1" dirty="0">
                <a:latin typeface="Arial"/>
              </a:rPr>
              <a:t>2G (GSM), 3G, 4G, 5G, 6G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strike="noStrike" spc="-1" dirty="0" err="1">
                <a:latin typeface="Arial"/>
              </a:rPr>
              <a:t>mobilné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dáta</a:t>
            </a:r>
            <a:endParaRPr lang="en-GB" sz="1800" b="0" strike="noStrike" spc="-1" dirty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strike="noStrike" spc="-1" dirty="0" err="1">
                <a:latin typeface="Arial"/>
              </a:rPr>
              <a:t>mikrovlnka</a:t>
            </a:r>
            <a:endParaRPr lang="en-GB" sz="1800" b="0" strike="noStrike" spc="-1" dirty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strike="noStrike" spc="-1" dirty="0">
                <a:latin typeface="Arial"/>
              </a:rPr>
              <a:t>radar</a:t>
            </a:r>
          </a:p>
          <a:p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 err="1">
                <a:latin typeface="Arial"/>
              </a:rPr>
              <a:t>Škodlivé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sú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však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aj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nižšie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frekvencie</a:t>
            </a:r>
            <a:r>
              <a:rPr lang="en-GB" sz="1800" b="0" strike="noStrike" spc="-1" dirty="0">
                <a:latin typeface="Arial"/>
              </a:rPr>
              <a:t>, a to 30Hz - </a:t>
            </a:r>
            <a:r>
              <a:rPr lang="sk-SK" sz="1800" b="0" strike="noStrike" spc="-1" dirty="0">
                <a:latin typeface="Arial"/>
              </a:rPr>
              <a:t>1</a:t>
            </a:r>
            <a:r>
              <a:rPr lang="en-GB" sz="1800" b="0" strike="noStrike" spc="-1" dirty="0">
                <a:latin typeface="Arial"/>
              </a:rPr>
              <a:t>0kHz, </a:t>
            </a:r>
            <a:br>
              <a:rPr dirty="0"/>
            </a:br>
            <a:r>
              <a:rPr lang="en-GB" sz="1800" b="0" strike="noStrike" spc="-1" dirty="0" err="1">
                <a:latin typeface="Arial"/>
              </a:rPr>
              <a:t>ktoré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nazývame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extr</a:t>
            </a:r>
            <a:r>
              <a:rPr lang="sk-SK" sz="1800" b="0" strike="noStrike" spc="-1" dirty="0">
                <a:latin typeface="Arial"/>
              </a:rPr>
              <a:t>é</a:t>
            </a:r>
            <a:r>
              <a:rPr lang="en-GB" sz="1800" b="0" strike="noStrike" spc="-1" dirty="0" err="1">
                <a:latin typeface="Arial"/>
              </a:rPr>
              <a:t>mne</a:t>
            </a:r>
            <a:r>
              <a:rPr lang="en-GB" sz="1800" b="0" strike="noStrike" spc="-1" dirty="0">
                <a:latin typeface="Arial"/>
              </a:rPr>
              <a:t> n</a:t>
            </a:r>
            <a:r>
              <a:rPr lang="sk-SK" sz="1800" b="0" strike="noStrike" spc="-1" dirty="0">
                <a:latin typeface="Arial"/>
              </a:rPr>
              <a:t>í</a:t>
            </a:r>
            <a:r>
              <a:rPr lang="en-GB" sz="1800" b="0" strike="noStrike" spc="-1" dirty="0" err="1">
                <a:latin typeface="Arial"/>
              </a:rPr>
              <a:t>zke</a:t>
            </a:r>
            <a:r>
              <a:rPr lang="en-GB" sz="1800" b="0" strike="noStrike" spc="-1" dirty="0">
                <a:latin typeface="Arial"/>
              </a:rPr>
              <a:t> </a:t>
            </a:r>
            <a:r>
              <a:rPr lang="en-GB" sz="1800" b="0" strike="noStrike" spc="-1" dirty="0" err="1">
                <a:latin typeface="Arial"/>
              </a:rPr>
              <a:t>frekvencie</a:t>
            </a:r>
            <a:r>
              <a:rPr lang="en-GB" sz="1800" b="0" strike="noStrike" spc="-1" dirty="0">
                <a:latin typeface="Arial"/>
              </a:rPr>
              <a:t>.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RF EMP</a:t>
            </a:r>
          </a:p>
        </p:txBody>
      </p:sp>
      <p:pic>
        <p:nvPicPr>
          <p:cNvPr id="129" name="Picture 128"/>
          <p:cNvPicPr/>
          <p:nvPr/>
        </p:nvPicPr>
        <p:blipFill>
          <a:blip r:embed="rId2"/>
          <a:stretch/>
        </p:blipFill>
        <p:spPr>
          <a:xfrm>
            <a:off x="6296400" y="658080"/>
            <a:ext cx="3855600" cy="5083560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Európska iniciatíva občanov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64000" y="1512000"/>
            <a:ext cx="180720" cy="430200"/>
          </a:xfrm>
          <a:prstGeom prst="rect">
            <a:avLst/>
          </a:prstGeom>
          <a:noFill/>
          <a:ln w="18000">
            <a:noFill/>
          </a:ln>
        </p:spPr>
      </p:sp>
      <p:sp>
        <p:nvSpPr>
          <p:cNvPr id="132" name="TextBox 131"/>
          <p:cNvSpPr txBox="1"/>
          <p:nvPr/>
        </p:nvSpPr>
        <p:spPr>
          <a:xfrm>
            <a:off x="648000" y="1080000"/>
            <a:ext cx="6120000" cy="341136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600" b="0" strike="noStrike" spc="-1" dirty="0">
                <a:latin typeface="Arial"/>
              </a:rPr>
              <a:t>V </a:t>
            </a:r>
            <a:r>
              <a:rPr lang="en-GB" sz="2600" b="0" strike="noStrike" spc="-1" dirty="0" err="1">
                <a:latin typeface="Arial"/>
              </a:rPr>
              <a:t>rámci</a:t>
            </a:r>
            <a:r>
              <a:rPr lang="en-GB" sz="2600" b="0" strike="noStrike" spc="-1" dirty="0">
                <a:latin typeface="Arial"/>
              </a:rPr>
              <a:t> EÚ </a:t>
            </a:r>
            <a:r>
              <a:rPr lang="en-GB" sz="2600" b="0" strike="noStrike" spc="-1" dirty="0" err="1">
                <a:latin typeface="Arial"/>
              </a:rPr>
              <a:t>sme</a:t>
            </a:r>
            <a:r>
              <a:rPr lang="en-GB" sz="2600" b="0" strike="noStrike" spc="-1" dirty="0">
                <a:latin typeface="Arial"/>
              </a:rPr>
              <a:t> </a:t>
            </a:r>
            <a:r>
              <a:rPr lang="en-GB" sz="2600" b="0" strike="noStrike" spc="-1" dirty="0" err="1">
                <a:latin typeface="Arial"/>
              </a:rPr>
              <a:t>sa</a:t>
            </a:r>
            <a:r>
              <a:rPr lang="en-GB" sz="2600" b="0" strike="noStrike" spc="-1" dirty="0">
                <a:latin typeface="Arial"/>
              </a:rPr>
              <a:t> </a:t>
            </a:r>
            <a:r>
              <a:rPr lang="en-GB" sz="2600" b="0" strike="noStrike" spc="-1" dirty="0" err="1">
                <a:latin typeface="Arial"/>
              </a:rPr>
              <a:t>zapojili</a:t>
            </a:r>
            <a:r>
              <a:rPr lang="en-GB" sz="2600" b="0" strike="noStrike" spc="-1" dirty="0">
                <a:latin typeface="Arial"/>
              </a:rPr>
              <a:t> do EIO. </a:t>
            </a:r>
          </a:p>
          <a:p>
            <a:r>
              <a:rPr lang="en-GB" sz="2600" b="0" strike="noStrike" spc="-1" dirty="0" err="1">
                <a:latin typeface="Arial"/>
              </a:rPr>
              <a:t>Beží</a:t>
            </a:r>
            <a:r>
              <a:rPr lang="en-GB" sz="2600" b="0" strike="noStrike" spc="-1" dirty="0">
                <a:latin typeface="Arial"/>
              </a:rPr>
              <a:t> od 1. 3. 2022 a za </a:t>
            </a:r>
            <a:r>
              <a:rPr lang="en-GB" sz="2600" b="0" strike="noStrike" spc="-1" dirty="0" err="1">
                <a:latin typeface="Arial"/>
              </a:rPr>
              <a:t>rok</a:t>
            </a:r>
            <a:r>
              <a:rPr lang="en-GB" sz="2600" b="0" strike="noStrike" spc="-1" dirty="0">
                <a:latin typeface="Arial"/>
              </a:rPr>
              <a:t> je </a:t>
            </a:r>
            <a:r>
              <a:rPr lang="en-GB" sz="2600" b="0" strike="noStrike" spc="-1" dirty="0" err="1">
                <a:latin typeface="Arial"/>
              </a:rPr>
              <a:t>potrebné</a:t>
            </a:r>
            <a:r>
              <a:rPr lang="en-GB" sz="2600" b="0" strike="noStrike" spc="-1" dirty="0">
                <a:latin typeface="Arial"/>
              </a:rPr>
              <a:t> </a:t>
            </a:r>
            <a:br>
              <a:rPr dirty="0"/>
            </a:br>
            <a:r>
              <a:rPr lang="en-GB" sz="2600" b="0" strike="noStrike" spc="-1" dirty="0" err="1">
                <a:latin typeface="Arial"/>
              </a:rPr>
              <a:t>nazbierať</a:t>
            </a:r>
            <a:r>
              <a:rPr lang="en-GB" sz="2600" b="0" strike="noStrike" spc="-1" dirty="0">
                <a:latin typeface="Arial"/>
              </a:rPr>
              <a:t> </a:t>
            </a:r>
            <a:r>
              <a:rPr lang="en-GB" sz="2600" b="0" strike="noStrike" spc="-1" dirty="0" err="1">
                <a:latin typeface="Arial"/>
              </a:rPr>
              <a:t>milión</a:t>
            </a:r>
            <a:r>
              <a:rPr lang="en-GB" sz="2600" b="0" strike="noStrike" spc="-1" dirty="0">
                <a:latin typeface="Arial"/>
              </a:rPr>
              <a:t> </a:t>
            </a:r>
            <a:r>
              <a:rPr lang="en-GB" sz="2600" b="0" strike="noStrike" spc="-1" dirty="0" err="1">
                <a:latin typeface="Arial"/>
              </a:rPr>
              <a:t>podpisov</a:t>
            </a:r>
            <a:r>
              <a:rPr lang="en-GB" sz="2600" b="0" strike="noStrike" spc="-1" dirty="0">
                <a:latin typeface="Arial"/>
              </a:rPr>
              <a:t> </a:t>
            </a:r>
            <a:br>
              <a:rPr dirty="0"/>
            </a:br>
            <a:r>
              <a:rPr lang="en-GB" sz="2600" b="0" strike="noStrike" spc="-1" dirty="0">
                <a:latin typeface="Arial"/>
              </a:rPr>
              <a:t>v 27 </a:t>
            </a:r>
            <a:r>
              <a:rPr lang="en-GB" sz="2600" b="0" strike="noStrike" spc="-1" dirty="0" err="1">
                <a:latin typeface="Arial"/>
              </a:rPr>
              <a:t>krajinách</a:t>
            </a:r>
            <a:r>
              <a:rPr lang="en-GB" sz="2600" b="0" strike="noStrike" spc="-1" dirty="0">
                <a:latin typeface="Arial"/>
              </a:rPr>
              <a:t> E</a:t>
            </a:r>
            <a:r>
              <a:rPr lang="sk-SK" sz="2600" b="0" strike="noStrike" spc="-1" dirty="0">
                <a:latin typeface="Arial"/>
              </a:rPr>
              <a:t>Ú</a:t>
            </a:r>
            <a:r>
              <a:rPr lang="en-GB" sz="2600" b="0" strike="noStrike" spc="-1" dirty="0">
                <a:latin typeface="Arial"/>
              </a:rPr>
              <a:t>.</a:t>
            </a:r>
          </a:p>
          <a:p>
            <a:endParaRPr lang="en-GB" sz="2600" b="0" strike="noStrike" spc="-1" dirty="0">
              <a:latin typeface="Arial"/>
            </a:endParaRPr>
          </a:p>
          <a:p>
            <a:r>
              <a:rPr lang="en-GB" sz="2600" b="0" strike="noStrike" spc="-1" dirty="0" err="1">
                <a:latin typeface="Arial"/>
              </a:rPr>
              <a:t>Táto</a:t>
            </a:r>
            <a:r>
              <a:rPr lang="en-GB" sz="2600" b="0" strike="noStrike" spc="-1" dirty="0">
                <a:latin typeface="Arial"/>
              </a:rPr>
              <a:t> EIO </a:t>
            </a:r>
            <a:r>
              <a:rPr lang="en-GB" sz="2600" b="0" strike="noStrike" spc="-1" dirty="0" err="1">
                <a:latin typeface="Arial"/>
              </a:rPr>
              <a:t>má</a:t>
            </a:r>
            <a:r>
              <a:rPr lang="en-GB" sz="2600" b="0" strike="noStrike" spc="-1" dirty="0">
                <a:latin typeface="Arial"/>
              </a:rPr>
              <a:t> </a:t>
            </a:r>
            <a:r>
              <a:rPr lang="en-GB" sz="2600" b="0" strike="noStrike" spc="-1" dirty="0" err="1">
                <a:latin typeface="Arial"/>
              </a:rPr>
              <a:t>obsahové</a:t>
            </a:r>
            <a:r>
              <a:rPr lang="en-GB" sz="2600" b="0" strike="noStrike" spc="-1" dirty="0">
                <a:latin typeface="Arial"/>
              </a:rPr>
              <a:t> 3 </a:t>
            </a:r>
            <a:r>
              <a:rPr lang="en-GB" sz="2600" b="0" strike="noStrike" spc="-1" dirty="0" err="1">
                <a:latin typeface="Arial"/>
              </a:rPr>
              <a:t>časti</a:t>
            </a:r>
            <a:r>
              <a:rPr lang="en-GB" sz="2600" b="0" strike="noStrike" spc="-1" dirty="0">
                <a:latin typeface="Arial"/>
              </a:rPr>
              <a:t> </a:t>
            </a:r>
          </a:p>
          <a:p>
            <a:r>
              <a:rPr lang="en-GB" sz="2600" b="0" strike="noStrike" spc="-1" dirty="0">
                <a:latin typeface="Arial"/>
              </a:rPr>
              <a:t>- </a:t>
            </a:r>
            <a:r>
              <a:rPr lang="en-GB" sz="2600" b="0" strike="noStrike" spc="-1" dirty="0" err="1">
                <a:latin typeface="Arial"/>
              </a:rPr>
              <a:t>vplyv</a:t>
            </a:r>
            <a:r>
              <a:rPr lang="en-GB" sz="2600" b="0" strike="noStrike" spc="-1" dirty="0">
                <a:latin typeface="Arial"/>
              </a:rPr>
              <a:t> </a:t>
            </a:r>
            <a:r>
              <a:rPr lang="en-GB" sz="2600" b="0" strike="noStrike" spc="-1" dirty="0" err="1">
                <a:latin typeface="Arial"/>
              </a:rPr>
              <a:t>žiarenia</a:t>
            </a:r>
            <a:r>
              <a:rPr lang="en-GB" sz="2600" b="0" strike="noStrike" spc="-1" dirty="0">
                <a:latin typeface="Arial"/>
              </a:rPr>
              <a:t> </a:t>
            </a:r>
            <a:r>
              <a:rPr lang="en-GB" sz="2600" b="0" strike="noStrike" spc="-1" dirty="0" err="1">
                <a:latin typeface="Arial"/>
              </a:rPr>
              <a:t>na</a:t>
            </a:r>
            <a:r>
              <a:rPr lang="en-GB" sz="2600" b="0" strike="noStrike" spc="-1" dirty="0">
                <a:latin typeface="Arial"/>
              </a:rPr>
              <a:t> </a:t>
            </a:r>
            <a:r>
              <a:rPr lang="en-GB" sz="2600" b="0" strike="noStrike" spc="-1" dirty="0" err="1">
                <a:latin typeface="Arial"/>
              </a:rPr>
              <a:t>zdravie</a:t>
            </a:r>
            <a:endParaRPr lang="en-GB" sz="2600" b="0" strike="noStrike" spc="-1" dirty="0">
              <a:latin typeface="Arial"/>
            </a:endParaRPr>
          </a:p>
          <a:p>
            <a:r>
              <a:rPr lang="en-GB" sz="2600" b="0" strike="noStrike" spc="-1" dirty="0">
                <a:latin typeface="Arial"/>
              </a:rPr>
              <a:t>- </a:t>
            </a:r>
            <a:r>
              <a:rPr lang="en-GB" sz="2600" b="0" strike="noStrike" spc="-1" dirty="0" err="1">
                <a:latin typeface="Arial"/>
              </a:rPr>
              <a:t>znečisťovanie</a:t>
            </a:r>
            <a:r>
              <a:rPr lang="en-GB" sz="2600" b="0" strike="noStrike" spc="-1" dirty="0">
                <a:latin typeface="Arial"/>
              </a:rPr>
              <a:t> </a:t>
            </a:r>
            <a:r>
              <a:rPr lang="en-GB" sz="2600" b="0" strike="noStrike" spc="-1" dirty="0" err="1">
                <a:latin typeface="Arial"/>
              </a:rPr>
              <a:t>životného</a:t>
            </a:r>
            <a:r>
              <a:rPr lang="en-GB" sz="2600" b="0" strike="noStrike" spc="-1" dirty="0">
                <a:latin typeface="Arial"/>
              </a:rPr>
              <a:t> </a:t>
            </a:r>
            <a:r>
              <a:rPr lang="en-GB" sz="2600" b="0" strike="noStrike" spc="-1" dirty="0" err="1">
                <a:latin typeface="Arial"/>
              </a:rPr>
              <a:t>prostredia</a:t>
            </a:r>
            <a:endParaRPr lang="en-GB" sz="2600" b="0" strike="noStrike" spc="-1" dirty="0">
              <a:latin typeface="Arial"/>
            </a:endParaRPr>
          </a:p>
          <a:p>
            <a:r>
              <a:rPr lang="en-GB" sz="2600" b="0" strike="noStrike" spc="-1" dirty="0">
                <a:latin typeface="Arial"/>
              </a:rPr>
              <a:t>- </a:t>
            </a:r>
            <a:r>
              <a:rPr lang="en-GB" sz="2600" b="0" strike="noStrike" spc="-1" dirty="0" err="1">
                <a:latin typeface="Arial"/>
              </a:rPr>
              <a:t>bezpečnosť</a:t>
            </a:r>
            <a:r>
              <a:rPr lang="en-GB" sz="2600" b="0" strike="noStrike" spc="-1" dirty="0">
                <a:latin typeface="Arial"/>
              </a:rPr>
              <a:t> </a:t>
            </a:r>
            <a:r>
              <a:rPr lang="en-GB" sz="2600" b="0" strike="noStrike" spc="-1" dirty="0" err="1">
                <a:latin typeface="Arial"/>
              </a:rPr>
              <a:t>dát</a:t>
            </a:r>
            <a:r>
              <a:rPr lang="en-GB" sz="2600" b="0" strike="noStrike" spc="-1" dirty="0">
                <a:latin typeface="Arial"/>
              </a:rPr>
              <a:t> a </a:t>
            </a:r>
            <a:r>
              <a:rPr lang="en-GB" sz="2600" b="0" strike="noStrike" spc="-1" dirty="0" err="1">
                <a:latin typeface="Arial"/>
              </a:rPr>
              <a:t>súkromia</a:t>
            </a:r>
            <a:endParaRPr lang="en-GB" sz="2600" b="0" strike="noStrike" spc="-1" dirty="0">
              <a:latin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EIO</a:t>
            </a:r>
          </a:p>
        </p:txBody>
      </p:sp>
      <p:pic>
        <p:nvPicPr>
          <p:cNvPr id="134" name="Picture 133"/>
          <p:cNvPicPr/>
          <p:nvPr/>
        </p:nvPicPr>
        <p:blipFill>
          <a:blip r:embed="rId2"/>
          <a:stretch/>
        </p:blipFill>
        <p:spPr>
          <a:xfrm>
            <a:off x="6696000" y="648000"/>
            <a:ext cx="3295800" cy="4661640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1. časť EIO- vplyv žiarenia na zdravie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spc="-1" dirty="0">
                <a:solidFill>
                  <a:srgbClr val="FFFFFF"/>
                </a:solidFill>
              </a:rPr>
              <a:t>www.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 err="1">
                <a:solidFill>
                  <a:srgbClr val="FFFFFF"/>
                </a:solidFill>
              </a:rPr>
              <a:t>ign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>
                <a:solidFill>
                  <a:srgbClr val="FFFFFF"/>
                </a:solidFill>
              </a:rPr>
              <a:t>top5</a:t>
            </a:r>
            <a:r>
              <a:rPr lang="sk-SK" sz="3300" spc="-1" dirty="0">
                <a:solidFill>
                  <a:srgbClr val="FFFFFF"/>
                </a:solidFill>
              </a:rPr>
              <a:t>G</a:t>
            </a:r>
            <a:r>
              <a:rPr lang="en-GB" sz="3300" spc="-1" dirty="0">
                <a:solidFill>
                  <a:srgbClr val="FFFFFF"/>
                </a:solidFill>
              </a:rPr>
              <a:t>.</a:t>
            </a:r>
            <a:r>
              <a:rPr lang="en-GB" sz="3300" spc="-1" dirty="0" err="1">
                <a:solidFill>
                  <a:srgbClr val="FFFFFF"/>
                </a:solidFill>
              </a:rPr>
              <a:t>eu</a:t>
            </a:r>
            <a:r>
              <a:rPr lang="en-GB" sz="3300" spc="-1" dirty="0">
                <a:solidFill>
                  <a:srgbClr val="FFFFFF"/>
                </a:solidFill>
              </a:rPr>
              <a:t>/</a:t>
            </a:r>
            <a:r>
              <a:rPr lang="en-GB" sz="3300" spc="-1" dirty="0" err="1">
                <a:solidFill>
                  <a:srgbClr val="FFFFFF"/>
                </a:solidFill>
              </a:rPr>
              <a:t>sk</a:t>
            </a:r>
            <a:endParaRPr lang="en-GB" sz="3300" spc="-1" dirty="0">
              <a:solidFill>
                <a:srgbClr val="FFFFFF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32000" y="1080000"/>
            <a:ext cx="9288000" cy="38286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000" b="0" strike="noStrike" spc="-1">
                <a:latin typeface="Arial"/>
              </a:rPr>
              <a:t>Stovky vedeckých štúdií dokazujú, že životu škodí už žiarenie, ktoré je </a:t>
            </a:r>
            <a:r>
              <a:rPr lang="en-GB" sz="2000" b="1" strike="noStrike" spc="-1">
                <a:latin typeface="Arial"/>
              </a:rPr>
              <a:t>hlboko pod súčasnými limitmi</a:t>
            </a:r>
            <a:r>
              <a:rPr lang="en-GB" sz="2000" b="0" strike="noStrike" spc="-1">
                <a:latin typeface="Arial"/>
              </a:rPr>
              <a:t>. </a:t>
            </a:r>
          </a:p>
          <a:p>
            <a:endParaRPr lang="en-GB" sz="2000" b="0" strike="noStrike" spc="-1">
              <a:latin typeface="Arial"/>
            </a:endParaRPr>
          </a:p>
          <a:p>
            <a:r>
              <a:rPr lang="en-GB" sz="2000" b="0" strike="noStrike" spc="-1">
                <a:latin typeface="Arial"/>
              </a:rPr>
              <a:t>Slovenské limity sú stanovené vo vyhláške </a:t>
            </a:r>
            <a:r>
              <a:rPr lang="en-GB" sz="2000" b="1" strike="noStrike" spc="-1">
                <a:latin typeface="Arial"/>
              </a:rPr>
              <a:t>č. 534/2007</a:t>
            </a:r>
            <a:r>
              <a:rPr lang="en-GB" sz="2000" b="0" strike="noStrike" spc="-1">
                <a:latin typeface="Arial"/>
              </a:rPr>
              <a:t> </a:t>
            </a:r>
            <a:r>
              <a:rPr lang="en-GB" sz="2000" b="1" strike="noStrike" spc="-1">
                <a:latin typeface="Arial"/>
              </a:rPr>
              <a:t>o podrobnostiach o požiadavkách na zdroje elektromagnetického žiarenia. </a:t>
            </a:r>
            <a:endParaRPr lang="en-GB" sz="2000" b="0" strike="noStrike" spc="-1">
              <a:latin typeface="Arial"/>
            </a:endParaRPr>
          </a:p>
          <a:p>
            <a:endParaRPr lang="en-GB" sz="2000" b="0" strike="noStrike" spc="-1">
              <a:latin typeface="Arial"/>
            </a:endParaRPr>
          </a:p>
          <a:p>
            <a:r>
              <a:rPr lang="en-GB" sz="2000" b="0" strike="noStrike" spc="-1">
                <a:latin typeface="Arial"/>
              </a:rPr>
              <a:t>Túto vyhlášku sme prebrali z európskej únie z </a:t>
            </a:r>
            <a:r>
              <a:rPr lang="en-GB" sz="2000" b="1" strike="noStrike" spc="-1">
                <a:latin typeface="Arial"/>
              </a:rPr>
              <a:t>Odporúčania 1999/519/ES </a:t>
            </a:r>
            <a:endParaRPr lang="en-GB" sz="2000" b="0" strike="noStrike" spc="-1">
              <a:latin typeface="Arial"/>
            </a:endParaRPr>
          </a:p>
          <a:p>
            <a:endParaRPr lang="en-GB" sz="2000" b="0" strike="noStrike" spc="-1">
              <a:latin typeface="Arial"/>
            </a:endParaRPr>
          </a:p>
          <a:p>
            <a:r>
              <a:rPr lang="en-GB" sz="2000" b="0" strike="noStrike" spc="-1">
                <a:latin typeface="Arial"/>
              </a:rPr>
              <a:t>Tam sú limitné hodnoty stanovené len na základe nárastu teploty, teda na zabránenie termálnym účinkom. Avšak rádiofrekvenčné žiarenie má aj </a:t>
            </a:r>
            <a:r>
              <a:rPr lang="en-GB" sz="2000" b="1" strike="noStrike" spc="-1">
                <a:latin typeface="Arial"/>
              </a:rPr>
              <a:t>netepelné účinky</a:t>
            </a:r>
            <a:r>
              <a:rPr lang="en-GB" sz="2000" b="0" strike="noStrike" spc="-1">
                <a:latin typeface="Arial"/>
              </a:rPr>
              <a:t>, napríklad oxidačný stres buniek, znižuje výmenu kalciových iónov, zabraňuje opravnému mechanizmu poškodenej DNK.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1. časť EIO- vplyv žiarenia na zdravie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spc="-1" dirty="0">
                <a:solidFill>
                  <a:srgbClr val="FFFFFF"/>
                </a:solidFill>
              </a:rPr>
              <a:t>www.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 err="1">
                <a:solidFill>
                  <a:srgbClr val="FFFFFF"/>
                </a:solidFill>
              </a:rPr>
              <a:t>ign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>
                <a:solidFill>
                  <a:srgbClr val="FFFFFF"/>
                </a:solidFill>
              </a:rPr>
              <a:t>top5</a:t>
            </a:r>
            <a:r>
              <a:rPr lang="sk-SK" sz="3300" spc="-1" dirty="0">
                <a:solidFill>
                  <a:srgbClr val="FFFFFF"/>
                </a:solidFill>
              </a:rPr>
              <a:t>G</a:t>
            </a:r>
            <a:r>
              <a:rPr lang="en-GB" sz="3300" spc="-1" dirty="0">
                <a:solidFill>
                  <a:srgbClr val="FFFFFF"/>
                </a:solidFill>
              </a:rPr>
              <a:t>.</a:t>
            </a:r>
            <a:r>
              <a:rPr lang="en-GB" sz="3300" spc="-1" dirty="0" err="1">
                <a:solidFill>
                  <a:srgbClr val="FFFFFF"/>
                </a:solidFill>
              </a:rPr>
              <a:t>eu</a:t>
            </a:r>
            <a:r>
              <a:rPr lang="en-GB" sz="3300" spc="-1" dirty="0">
                <a:solidFill>
                  <a:srgbClr val="FFFFFF"/>
                </a:solidFill>
              </a:rPr>
              <a:t>/</a:t>
            </a:r>
            <a:r>
              <a:rPr lang="en-GB" sz="3300" spc="-1" dirty="0" err="1">
                <a:solidFill>
                  <a:srgbClr val="FFFFFF"/>
                </a:solidFill>
              </a:rPr>
              <a:t>sk</a:t>
            </a:r>
            <a:endParaRPr lang="en-GB" sz="3300" spc="-1" dirty="0">
              <a:solidFill>
                <a:srgbClr val="FFFFFF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32000" y="1080000"/>
            <a:ext cx="9288000" cy="38286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000" b="0" strike="noStrike" spc="-1">
                <a:latin typeface="Arial"/>
              </a:rPr>
              <a:t>Konkrétny príklad: </a:t>
            </a:r>
          </a:p>
          <a:p>
            <a:r>
              <a:rPr lang="en-GB" sz="2000" b="0" strike="noStrike" spc="-1">
                <a:latin typeface="Arial"/>
              </a:rPr>
              <a:t>Vedci na rastline paradajky porozovali traumu pri 25 MHz po 10 minútach od vystavenia. Bola to veľmi špecifická zmena molekúl, ktorá bola jasne a preukázateľne v priamej súvislosti s týmto žiarením. Zistili mobilizáciu bunkového ochranného systému (zmena fytohormónov).</a:t>
            </a:r>
          </a:p>
          <a:p>
            <a:endParaRPr lang="en-GB" sz="2000" b="0" strike="noStrike" spc="-1">
              <a:latin typeface="Arial"/>
            </a:endParaRPr>
          </a:p>
          <a:p>
            <a:r>
              <a:rPr lang="en-GB" sz="2000" b="0" strike="noStrike" spc="-1">
                <a:latin typeface="Arial"/>
              </a:rPr>
              <a:t>Zdravý ľudský organizmus spočiatku expozíciu dokáže kompenzovať. Po dlhšom období sa však adaptačné limity nezvládajú a dochádza k ochoreniam. Existujú ľudia, ktorí sú precitlivení a u ktorých sa choroby objavia krátko po vystavení sa. Ale sú aj ľudia, ktorí sú veľmi odolní. Dlho dokážu odolávať skrytému škodlivému efektu, ale jedného dňa sa to môže zmeniť.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1. časť EIO- vplyv žiarenia na zdravie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spc="-1" dirty="0">
                <a:solidFill>
                  <a:srgbClr val="FFFFFF"/>
                </a:solidFill>
              </a:rPr>
              <a:t>www.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 err="1">
                <a:solidFill>
                  <a:srgbClr val="FFFFFF"/>
                </a:solidFill>
              </a:rPr>
              <a:t>ign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>
                <a:solidFill>
                  <a:srgbClr val="FFFFFF"/>
                </a:solidFill>
              </a:rPr>
              <a:t>top5</a:t>
            </a:r>
            <a:r>
              <a:rPr lang="sk-SK" sz="3300" spc="-1" dirty="0">
                <a:solidFill>
                  <a:srgbClr val="FFFFFF"/>
                </a:solidFill>
              </a:rPr>
              <a:t>G</a:t>
            </a:r>
            <a:r>
              <a:rPr lang="en-GB" sz="3300" spc="-1" dirty="0">
                <a:solidFill>
                  <a:srgbClr val="FFFFFF"/>
                </a:solidFill>
              </a:rPr>
              <a:t>.</a:t>
            </a:r>
            <a:r>
              <a:rPr lang="en-GB" sz="3300" spc="-1" dirty="0" err="1">
                <a:solidFill>
                  <a:srgbClr val="FFFFFF"/>
                </a:solidFill>
              </a:rPr>
              <a:t>eu</a:t>
            </a:r>
            <a:r>
              <a:rPr lang="en-GB" sz="3300" spc="-1" dirty="0">
                <a:solidFill>
                  <a:srgbClr val="FFFFFF"/>
                </a:solidFill>
              </a:rPr>
              <a:t>/</a:t>
            </a:r>
            <a:r>
              <a:rPr lang="en-GB" sz="3300" spc="-1" dirty="0" err="1">
                <a:solidFill>
                  <a:srgbClr val="FFFFFF"/>
                </a:solidFill>
              </a:rPr>
              <a:t>sk</a:t>
            </a:r>
            <a:endParaRPr lang="en-GB" sz="3300" spc="-1" dirty="0">
              <a:solidFill>
                <a:srgbClr val="FFFFFF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472000" y="1080000"/>
            <a:ext cx="4248000" cy="37440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Arial"/>
              </a:rPr>
              <a:t>bolesti hlavy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Arial"/>
              </a:rPr>
              <a:t>poruchy spánku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Arial"/>
              </a:rPr>
              <a:t>neurologické poruchy a depresie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Arial"/>
              </a:rPr>
              <a:t>ochorenia očí (katarakta)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Arial"/>
              </a:rPr>
              <a:t>ochorenia uší (tinnitus)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Arial"/>
              </a:rPr>
              <a:t>poruchy ženskej plodnosti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Arial"/>
              </a:rPr>
              <a:t>poruchy mužskej plodnosti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Arial"/>
              </a:rPr>
              <a:t>poruchy vývoja plodu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Arial"/>
              </a:rPr>
              <a:t>poruchy termoregulácie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Arial"/>
              </a:rPr>
              <a:t>ochorenia štítnej žľazy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Arial"/>
              </a:rPr>
              <a:t>poruchy vo vylučovaní inzulínu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00" b="0" strike="noStrike" spc="-1">
                <a:latin typeface="Arial"/>
              </a:rPr>
              <a:t>rozvoj aterosklerózy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60000" y="1224000"/>
            <a:ext cx="4320000" cy="33246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 err="1">
                <a:latin typeface="Arial"/>
              </a:rPr>
              <a:t>zhoršovanie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prechodu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iónov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vápnika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cez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membránu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buniek</a:t>
            </a:r>
            <a:endParaRPr lang="en-GB" sz="22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 err="1">
                <a:latin typeface="Arial"/>
              </a:rPr>
              <a:t>zvýšenie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reumatoidného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faktora</a:t>
            </a:r>
            <a:endParaRPr lang="en-GB" sz="22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 err="1">
                <a:latin typeface="Arial"/>
              </a:rPr>
              <a:t>narušenie</a:t>
            </a:r>
            <a:r>
              <a:rPr lang="en-GB" sz="2200" b="0" strike="noStrike" spc="-1" dirty="0">
                <a:latin typeface="Arial"/>
              </a:rPr>
              <a:t>  </a:t>
            </a:r>
            <a:r>
              <a:rPr lang="en-GB" sz="2200" b="0" strike="noStrike" spc="-1" dirty="0" err="1">
                <a:latin typeface="Arial"/>
              </a:rPr>
              <a:t>hematoencefalickej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bariéry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mozgu</a:t>
            </a:r>
            <a:endParaRPr lang="en-GB" sz="22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 err="1">
                <a:latin typeface="Arial"/>
              </a:rPr>
              <a:t>narušenie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opravných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mechanizmov</a:t>
            </a:r>
            <a:r>
              <a:rPr lang="en-GB" sz="2200" b="0" strike="noStrike" spc="-1" dirty="0">
                <a:latin typeface="Arial"/>
              </a:rPr>
              <a:t> DNK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 err="1">
                <a:latin typeface="Arial"/>
              </a:rPr>
              <a:t>kardiovaskulárne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poruchy</a:t>
            </a:r>
            <a:endParaRPr lang="en-GB" sz="22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 err="1">
                <a:latin typeface="Arial"/>
              </a:rPr>
              <a:t>zvyšovanie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hladiny</a:t>
            </a:r>
            <a:r>
              <a:rPr lang="en-GB" sz="2200" b="0" strike="noStrike" spc="-1" dirty="0">
                <a:latin typeface="Arial"/>
              </a:rPr>
              <a:t> </a:t>
            </a:r>
            <a:r>
              <a:rPr lang="en-GB" sz="2200" b="0" strike="noStrike" spc="-1" dirty="0" err="1">
                <a:latin typeface="Arial"/>
              </a:rPr>
              <a:t>histamínu</a:t>
            </a:r>
            <a:endParaRPr lang="en-GB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1. časť EIO- vplyv žiarenia na zdravie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04000" y="5112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spc="-1" dirty="0">
                <a:solidFill>
                  <a:srgbClr val="FFFFFF"/>
                </a:solidFill>
              </a:rPr>
              <a:t>www.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 err="1">
                <a:solidFill>
                  <a:srgbClr val="FFFFFF"/>
                </a:solidFill>
              </a:rPr>
              <a:t>ign</a:t>
            </a:r>
            <a:r>
              <a:rPr lang="sk-SK" sz="3300" spc="-1" dirty="0">
                <a:solidFill>
                  <a:srgbClr val="FFFFFF"/>
                </a:solidFill>
              </a:rPr>
              <a:t>S</a:t>
            </a:r>
            <a:r>
              <a:rPr lang="en-GB" sz="3300" spc="-1" dirty="0">
                <a:solidFill>
                  <a:srgbClr val="FFFFFF"/>
                </a:solidFill>
              </a:rPr>
              <a:t>top5</a:t>
            </a:r>
            <a:r>
              <a:rPr lang="sk-SK" sz="3300" spc="-1" dirty="0">
                <a:solidFill>
                  <a:srgbClr val="FFFFFF"/>
                </a:solidFill>
              </a:rPr>
              <a:t>G</a:t>
            </a:r>
            <a:r>
              <a:rPr lang="en-GB" sz="3300" spc="-1" dirty="0">
                <a:solidFill>
                  <a:srgbClr val="FFFFFF"/>
                </a:solidFill>
              </a:rPr>
              <a:t>.</a:t>
            </a:r>
            <a:r>
              <a:rPr lang="en-GB" sz="3300" spc="-1" dirty="0" err="1">
                <a:solidFill>
                  <a:srgbClr val="FFFFFF"/>
                </a:solidFill>
              </a:rPr>
              <a:t>eu</a:t>
            </a:r>
            <a:r>
              <a:rPr lang="en-GB" sz="3300" spc="-1" dirty="0">
                <a:solidFill>
                  <a:srgbClr val="FFFFFF"/>
                </a:solidFill>
              </a:rPr>
              <a:t>/</a:t>
            </a:r>
            <a:r>
              <a:rPr lang="en-GB" sz="3300" spc="-1" dirty="0" err="1">
                <a:solidFill>
                  <a:srgbClr val="FFFFFF"/>
                </a:solidFill>
              </a:rPr>
              <a:t>sk</a:t>
            </a:r>
            <a:endParaRPr lang="en-GB" sz="3300" spc="-1" dirty="0">
              <a:solidFill>
                <a:srgbClr val="FFFFFF"/>
              </a:solidFill>
            </a:endParaRPr>
          </a:p>
        </p:txBody>
      </p:sp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1086840" y="835200"/>
            <a:ext cx="8110440" cy="4097880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300" b="0" strike="noStrike" spc="-1">
                <a:solidFill>
                  <a:srgbClr val="FFFFFF"/>
                </a:solidFill>
                <a:latin typeface="Arial"/>
              </a:rPr>
              <a:t>UKAZKA MERANIA</a:t>
            </a:r>
          </a:p>
        </p:txBody>
      </p:sp>
      <p:pic>
        <p:nvPicPr>
          <p:cNvPr id="152" name="Picture 151"/>
          <p:cNvPicPr/>
          <p:nvPr/>
        </p:nvPicPr>
        <p:blipFill>
          <a:blip r:embed="rId2"/>
          <a:stretch/>
        </p:blipFill>
        <p:spPr>
          <a:xfrm>
            <a:off x="576000" y="0"/>
            <a:ext cx="9000000" cy="5691960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1262</Words>
  <Application>Microsoft Office PowerPoint</Application>
  <PresentationFormat>Custom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DejaVu Sans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subject/>
  <dc:creator/>
  <dc:description/>
  <cp:lastModifiedBy>Martin BERTA</cp:lastModifiedBy>
  <cp:revision>13</cp:revision>
  <dcterms:created xsi:type="dcterms:W3CDTF">2022-05-06T11:55:58Z</dcterms:created>
  <dcterms:modified xsi:type="dcterms:W3CDTF">2022-05-06T12:35:17Z</dcterms:modified>
  <dc:language>en-GB</dc:language>
</cp:coreProperties>
</file>